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707" r:id="rId3"/>
  </p:sldMasterIdLst>
  <p:notesMasterIdLst>
    <p:notesMasterId r:id="rId24"/>
  </p:notesMasterIdLst>
  <p:sldIdLst>
    <p:sldId id="654" r:id="rId4"/>
    <p:sldId id="655" r:id="rId5"/>
    <p:sldId id="647" r:id="rId6"/>
    <p:sldId id="648" r:id="rId7"/>
    <p:sldId id="649" r:id="rId8"/>
    <p:sldId id="650" r:id="rId9"/>
    <p:sldId id="651" r:id="rId10"/>
    <p:sldId id="657" r:id="rId11"/>
    <p:sldId id="636" r:id="rId12"/>
    <p:sldId id="640" r:id="rId13"/>
    <p:sldId id="629" r:id="rId14"/>
    <p:sldId id="644" r:id="rId15"/>
    <p:sldId id="638" r:id="rId16"/>
    <p:sldId id="646" r:id="rId17"/>
    <p:sldId id="631" r:id="rId18"/>
    <p:sldId id="641" r:id="rId19"/>
    <p:sldId id="642" r:id="rId20"/>
    <p:sldId id="652" r:id="rId21"/>
    <p:sldId id="653" r:id="rId22"/>
    <p:sldId id="656" r:id="rId23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49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 pos="3919">
          <p15:clr>
            <a:srgbClr val="A4A3A4"/>
          </p15:clr>
        </p15:guide>
        <p15:guide id="6" orient="horz" pos="212">
          <p15:clr>
            <a:srgbClr val="A4A3A4"/>
          </p15:clr>
        </p15:guide>
        <p15:guide id="7" orient="horz" pos="1026">
          <p15:clr>
            <a:srgbClr val="A4A3A4"/>
          </p15:clr>
        </p15:guide>
        <p15:guide id="8" orient="horz" pos="799">
          <p15:clr>
            <a:srgbClr val="A4A3A4"/>
          </p15:clr>
        </p15:guide>
        <p15:guide id="9" orient="horz" pos="4224">
          <p15:clr>
            <a:srgbClr val="A4A3A4"/>
          </p15:clr>
        </p15:guide>
        <p15:guide id="10" pos="7399">
          <p15:clr>
            <a:srgbClr val="A4A3A4"/>
          </p15:clr>
        </p15:guide>
        <p15:guide id="11" pos="302">
          <p15:clr>
            <a:srgbClr val="A4A3A4"/>
          </p15:clr>
        </p15:guide>
        <p15:guide id="12" orient="horz" pos="210">
          <p15:clr>
            <a:srgbClr val="A4A3A4"/>
          </p15:clr>
        </p15:guide>
        <p15:guide id="13" pos="3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65F"/>
    <a:srgbClr val="E7AD37"/>
    <a:srgbClr val="CD2626"/>
    <a:srgbClr val="1EB8D8"/>
    <a:srgbClr val="61B57C"/>
    <a:srgbClr val="18B3B9"/>
    <a:srgbClr val="E06E2B"/>
    <a:srgbClr val="7BBB90"/>
    <a:srgbClr val="C1A52A"/>
    <a:srgbClr val="DF6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7593" autoAdjust="0"/>
  </p:normalViewPr>
  <p:slideViewPr>
    <p:cSldViewPr>
      <p:cViewPr varScale="1">
        <p:scale>
          <a:sx n="83" d="100"/>
          <a:sy n="83" d="100"/>
        </p:scale>
        <p:origin x="926" y="82"/>
      </p:cViewPr>
      <p:guideLst>
        <p:guide orient="horz" pos="2160"/>
        <p:guide pos="3840"/>
        <p:guide orient="horz" pos="3249"/>
        <p:guide orient="horz" pos="4020"/>
        <p:guide orient="horz" pos="3919"/>
        <p:guide orient="horz" pos="212"/>
        <p:guide orient="horz" pos="1026"/>
        <p:guide orient="horz" pos="799"/>
        <p:guide orient="horz" pos="4224"/>
        <p:guide pos="7399"/>
        <p:guide pos="302"/>
        <p:guide orient="horz" pos="210"/>
        <p:guide pos="3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C23FA91-EAE4-4198-9859-EB9446BAFE5E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3AB3244-B9A7-4A67-B46B-596D4F006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6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08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55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5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19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7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95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18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92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 : forme 32"/>
          <p:cNvSpPr>
            <a:spLocks/>
          </p:cNvSpPr>
          <p:nvPr userDrawn="1"/>
        </p:nvSpPr>
        <p:spPr bwMode="auto">
          <a:xfrm>
            <a:off x="8075093" y="0"/>
            <a:ext cx="4119411" cy="6858000"/>
          </a:xfrm>
          <a:custGeom>
            <a:avLst/>
            <a:gdLst>
              <a:gd name="connsiteX0" fmla="*/ 3050999 w 3089558"/>
              <a:gd name="connsiteY0" fmla="*/ 0 h 6858000"/>
              <a:gd name="connsiteX1" fmla="*/ 3089558 w 3089558"/>
              <a:gd name="connsiteY1" fmla="*/ 0 h 6858000"/>
              <a:gd name="connsiteX2" fmla="*/ 3089558 w 3089558"/>
              <a:gd name="connsiteY2" fmla="*/ 6858000 h 6858000"/>
              <a:gd name="connsiteX3" fmla="*/ 0 w 3089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58" h="6858000">
                <a:moveTo>
                  <a:pt x="3050999" y="0"/>
                </a:moveTo>
                <a:lnTo>
                  <a:pt x="3089558" y="0"/>
                </a:lnTo>
                <a:lnTo>
                  <a:pt x="30895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5" name="Forme libre : forme 24"/>
          <p:cNvSpPr>
            <a:spLocks/>
          </p:cNvSpPr>
          <p:nvPr userDrawn="1"/>
        </p:nvSpPr>
        <p:spPr bwMode="auto">
          <a:xfrm>
            <a:off x="0" y="0"/>
            <a:ext cx="7435272" cy="6858000"/>
          </a:xfrm>
          <a:custGeom>
            <a:avLst/>
            <a:gdLst>
              <a:gd name="connsiteX0" fmla="*/ 0 w 5576454"/>
              <a:gd name="connsiteY0" fmla="*/ 0 h 6858000"/>
              <a:gd name="connsiteX1" fmla="*/ 5576454 w 5576454"/>
              <a:gd name="connsiteY1" fmla="*/ 0 h 6858000"/>
              <a:gd name="connsiteX2" fmla="*/ 2525454 w 5576454"/>
              <a:gd name="connsiteY2" fmla="*/ 6858000 h 6858000"/>
              <a:gd name="connsiteX3" fmla="*/ 0 w 5576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454" h="6858000">
                <a:moveTo>
                  <a:pt x="0" y="0"/>
                </a:moveTo>
                <a:lnTo>
                  <a:pt x="5576454" y="0"/>
                </a:lnTo>
                <a:lnTo>
                  <a:pt x="2525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Forme libre : forme 22"/>
          <p:cNvSpPr>
            <a:spLocks/>
          </p:cNvSpPr>
          <p:nvPr userDrawn="1"/>
        </p:nvSpPr>
        <p:spPr bwMode="auto">
          <a:xfrm>
            <a:off x="0" y="0"/>
            <a:ext cx="8519005" cy="6858000"/>
          </a:xfrm>
          <a:custGeom>
            <a:avLst/>
            <a:gdLst>
              <a:gd name="connsiteX0" fmla="*/ 0 w 6389254"/>
              <a:gd name="connsiteY0" fmla="*/ 0 h 6858000"/>
              <a:gd name="connsiteX1" fmla="*/ 6389254 w 6389254"/>
              <a:gd name="connsiteY1" fmla="*/ 0 h 6858000"/>
              <a:gd name="connsiteX2" fmla="*/ 3338254 w 6389254"/>
              <a:gd name="connsiteY2" fmla="*/ 6858000 h 6858000"/>
              <a:gd name="connsiteX3" fmla="*/ 0 w 63892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9254" h="6858000">
                <a:moveTo>
                  <a:pt x="0" y="0"/>
                </a:moveTo>
                <a:lnTo>
                  <a:pt x="6389254" y="0"/>
                </a:lnTo>
                <a:lnTo>
                  <a:pt x="33382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Forme libre : forme 20"/>
          <p:cNvSpPr>
            <a:spLocks/>
          </p:cNvSpPr>
          <p:nvPr userDrawn="1"/>
        </p:nvSpPr>
        <p:spPr bwMode="auto">
          <a:xfrm>
            <a:off x="0" y="0"/>
            <a:ext cx="8112605" cy="6858000"/>
          </a:xfrm>
          <a:custGeom>
            <a:avLst/>
            <a:gdLst>
              <a:gd name="connsiteX0" fmla="*/ 0 w 6084454"/>
              <a:gd name="connsiteY0" fmla="*/ 0 h 6858000"/>
              <a:gd name="connsiteX1" fmla="*/ 6084454 w 6084454"/>
              <a:gd name="connsiteY1" fmla="*/ 0 h 6858000"/>
              <a:gd name="connsiteX2" fmla="*/ 3033454 w 6084454"/>
              <a:gd name="connsiteY2" fmla="*/ 6858000 h 6858000"/>
              <a:gd name="connsiteX3" fmla="*/ 0 w 6084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4454" h="6858000">
                <a:moveTo>
                  <a:pt x="0" y="0"/>
                </a:moveTo>
                <a:lnTo>
                  <a:pt x="6084454" y="0"/>
                </a:lnTo>
                <a:lnTo>
                  <a:pt x="3033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0" name="Forme libre : forme 29"/>
          <p:cNvSpPr>
            <a:spLocks/>
          </p:cNvSpPr>
          <p:nvPr userDrawn="1"/>
        </p:nvSpPr>
        <p:spPr bwMode="auto">
          <a:xfrm>
            <a:off x="7804183" y="0"/>
            <a:ext cx="4390345" cy="6858000"/>
          </a:xfrm>
          <a:custGeom>
            <a:avLst/>
            <a:gdLst>
              <a:gd name="connsiteX0" fmla="*/ 3051000 w 3292759"/>
              <a:gd name="connsiteY0" fmla="*/ 0 h 6858000"/>
              <a:gd name="connsiteX1" fmla="*/ 3292759 w 3292759"/>
              <a:gd name="connsiteY1" fmla="*/ 0 h 6858000"/>
              <a:gd name="connsiteX2" fmla="*/ 3292759 w 3292759"/>
              <a:gd name="connsiteY2" fmla="*/ 6858000 h 6858000"/>
              <a:gd name="connsiteX3" fmla="*/ 0 w 32927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759" h="6858000">
                <a:moveTo>
                  <a:pt x="3051000" y="0"/>
                </a:moveTo>
                <a:lnTo>
                  <a:pt x="3292759" y="0"/>
                </a:lnTo>
                <a:lnTo>
                  <a:pt x="32927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7" name="Forme libre : forme 26"/>
          <p:cNvSpPr>
            <a:spLocks/>
          </p:cNvSpPr>
          <p:nvPr userDrawn="1"/>
        </p:nvSpPr>
        <p:spPr bwMode="auto">
          <a:xfrm>
            <a:off x="9544371" y="2390298"/>
            <a:ext cx="2650132" cy="4467702"/>
          </a:xfrm>
          <a:custGeom>
            <a:avLst/>
            <a:gdLst>
              <a:gd name="connsiteX0" fmla="*/ 1987599 w 1987599"/>
              <a:gd name="connsiteY0" fmla="*/ 0 h 4467702"/>
              <a:gd name="connsiteX1" fmla="*/ 1987599 w 1987599"/>
              <a:gd name="connsiteY1" fmla="*/ 4467702 h 4467702"/>
              <a:gd name="connsiteX2" fmla="*/ 0 w 1987599"/>
              <a:gd name="connsiteY2" fmla="*/ 4467702 h 446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599" h="4467702">
                <a:moveTo>
                  <a:pt x="1987599" y="0"/>
                </a:moveTo>
                <a:lnTo>
                  <a:pt x="1987599" y="4467702"/>
                </a:lnTo>
                <a:lnTo>
                  <a:pt x="0" y="4467702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46" name="Connecteur droit 45"/>
          <p:cNvCxnSpPr>
            <a:cxnSpLocks/>
          </p:cNvCxnSpPr>
          <p:nvPr userDrawn="1"/>
        </p:nvCxnSpPr>
        <p:spPr>
          <a:xfrm rot="1440000">
            <a:off x="6103511" y="2112998"/>
            <a:ext cx="0" cy="2439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cxnSpLocks/>
          </p:cNvCxnSpPr>
          <p:nvPr userDrawn="1"/>
        </p:nvCxnSpPr>
        <p:spPr>
          <a:xfrm rot="1440000">
            <a:off x="9041443" y="4132246"/>
            <a:ext cx="0" cy="2439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cxnSpLocks/>
          </p:cNvCxnSpPr>
          <p:nvPr userDrawn="1"/>
        </p:nvCxnSpPr>
        <p:spPr>
          <a:xfrm rot="1440000">
            <a:off x="12318045" y="1008045"/>
            <a:ext cx="0" cy="2439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e 98"/>
          <p:cNvGrpSpPr/>
          <p:nvPr userDrawn="1"/>
        </p:nvGrpSpPr>
        <p:grpSpPr>
          <a:xfrm>
            <a:off x="679976" y="447675"/>
            <a:ext cx="3410807" cy="597238"/>
            <a:chOff x="509975" y="447675"/>
            <a:chExt cx="2558105" cy="597238"/>
          </a:xfrm>
        </p:grpSpPr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68" name="Freeform 10"/>
          <p:cNvSpPr>
            <a:spLocks/>
          </p:cNvSpPr>
          <p:nvPr userDrawn="1"/>
        </p:nvSpPr>
        <p:spPr bwMode="auto">
          <a:xfrm>
            <a:off x="-826749" y="1386500"/>
            <a:ext cx="1465137" cy="2261576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3" name="Espace réservé du texte 72"/>
          <p:cNvSpPr>
            <a:spLocks noGrp="1"/>
          </p:cNvSpPr>
          <p:nvPr userDrawn="1">
            <p:ph type="body" sz="quarter" idx="10"/>
          </p:nvPr>
        </p:nvSpPr>
        <p:spPr>
          <a:xfrm>
            <a:off x="573256" y="2625090"/>
            <a:ext cx="4362813" cy="107721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 b="1" cap="all" baseline="0">
                <a:solidFill>
                  <a:schemeClr val="tx2"/>
                </a:solidFill>
              </a:defRPr>
            </a:lvl2pPr>
            <a:lvl3pPr marL="0" indent="0">
              <a:spcBef>
                <a:spcPts val="2400"/>
              </a:spcBef>
              <a:buNone/>
              <a:defRPr sz="1200" cap="all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24" name="Connecteur droit 23"/>
          <p:cNvCxnSpPr>
            <a:cxnSpLocks/>
          </p:cNvCxnSpPr>
          <p:nvPr userDrawn="1"/>
        </p:nvCxnSpPr>
        <p:spPr>
          <a:xfrm>
            <a:off x="706123" y="3831401"/>
            <a:ext cx="251460" cy="0"/>
          </a:xfrm>
          <a:prstGeom prst="line">
            <a:avLst/>
          </a:prstGeom>
          <a:ln w="19050" cap="sq">
            <a:solidFill>
              <a:schemeClr val="tx2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3926061"/>
            <a:ext cx="4362451" cy="885825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76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1.85185E-6 L -0.1151 0.34282 " pathEditMode="relative" rAng="0" ptsTypes="AA">
                                      <p:cBhvr>
                                        <p:cTn id="33" dur="125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38" dur="12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4.07407E-6 L -0.14167 0.41088 " pathEditMode="relative" rAng="0" ptsTypes="AA">
                                      <p:cBhvr>
                                        <p:cTn id="43" dur="12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48148E-6 L 0.10139 -0.30486 " pathEditMode="relative" rAng="0" ptsTypes="AA">
                                      <p:cBhvr>
                                        <p:cTn id="48" dur="125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525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3.33333E-6 L 1.94444E-6 -0.15394 " pathEditMode="relative" rAng="0" ptsTypes="AA">
                                      <p:cBhvr>
                                        <p:cTn id="59" dur="750" spd="-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7778E-6 -1.48148E-6 L 2.77778E-6 -0.19792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5.55556E-7 -2.22222E-6 L 5.55556E-7 -0.21736 " pathEditMode="relative" rAng="0" ptsTypes="AA">
                                      <p:cBhvr>
                                        <p:cTn id="71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5" grpId="0" animBg="1"/>
      <p:bldP spid="25" grpId="1" animBg="1"/>
      <p:bldP spid="23" grpId="0" animBg="1"/>
      <p:bldP spid="23" grpId="1" animBg="1"/>
      <p:bldP spid="21" grpId="0" animBg="1"/>
      <p:bldP spid="21" grpId="1" animBg="1"/>
      <p:bldP spid="30" grpId="0" animBg="1"/>
      <p:bldP spid="30" grpId="1" animBg="1"/>
      <p:bldP spid="27" grpId="0" animBg="1"/>
      <p:bldP spid="27" grpId="1" animBg="1"/>
      <p:bldP spid="68" grpId="0" animBg="1"/>
      <p:bldP spid="68" grpId="1" animBg="1"/>
      <p:bldP spid="68" grpId="2" animBg="1"/>
      <p:bldP spid="68" grpId="3" animBg="1"/>
      <p:bldP spid="7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1.94444E-6 3.33333E-6 L 1.94444E-6 -0.15394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7708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2.77778E-6 -1.48148E-6 L 2.77778E-6 -0.19792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9907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4.44444E-6 -2.22222E-6 L 4.44444E-6 -0.21736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  <p:bldP spid="3" grpId="0" build="allAtOnce"/>
      <p:bldP spid="3" grpI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5.55556E-7 -2.22222E-6 L 5.55556E-7 -0.21736 " pathEditMode="relative" rAng="0" ptsTypes="AA">
                      <p:cBhvr>
                        <p:cTn dur="750" spd="-100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11135784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56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11135784" cy="48228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27052" y="377830"/>
            <a:ext cx="11133461" cy="37856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867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705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18681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88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27052" y="377830"/>
            <a:ext cx="11133461" cy="37856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705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8681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28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5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608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ACB6AC-064C-4B07-9871-3CCE127975D8}"/>
              </a:ext>
            </a:extLst>
          </p:cNvPr>
          <p:cNvSpPr/>
          <p:nvPr userDrawn="1"/>
        </p:nvSpPr>
        <p:spPr>
          <a:xfrm>
            <a:off x="0" y="1293314"/>
            <a:ext cx="3471333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76E32D-983E-44B2-8422-611AA906D6FF}"/>
              </a:ext>
            </a:extLst>
          </p:cNvPr>
          <p:cNvSpPr/>
          <p:nvPr userDrawn="1"/>
        </p:nvSpPr>
        <p:spPr>
          <a:xfrm>
            <a:off x="1" y="1293314"/>
            <a:ext cx="12192000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8C8E8A-28CA-481C-95ED-BC80DF9891FA}"/>
              </a:ext>
            </a:extLst>
          </p:cNvPr>
          <p:cNvSpPr/>
          <p:nvPr userDrawn="1"/>
        </p:nvSpPr>
        <p:spPr>
          <a:xfrm>
            <a:off x="0" y="1293314"/>
            <a:ext cx="4673600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6964A-0D77-4395-AB1F-6FC146352054}"/>
              </a:ext>
            </a:extLst>
          </p:cNvPr>
          <p:cNvSpPr/>
          <p:nvPr userDrawn="1"/>
        </p:nvSpPr>
        <p:spPr>
          <a:xfrm>
            <a:off x="4" y="1293314"/>
            <a:ext cx="2760135" cy="804724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5FF873-5168-46AD-B09B-B9CC3CE9D383}"/>
              </a:ext>
            </a:extLst>
          </p:cNvPr>
          <p:cNvSpPr/>
          <p:nvPr userDrawn="1"/>
        </p:nvSpPr>
        <p:spPr>
          <a:xfrm>
            <a:off x="11360439" y="1293314"/>
            <a:ext cx="831564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6D79C8-3F88-4199-A4D1-766DB6EE2F74}"/>
              </a:ext>
            </a:extLst>
          </p:cNvPr>
          <p:cNvSpPr/>
          <p:nvPr userDrawn="1"/>
        </p:nvSpPr>
        <p:spPr>
          <a:xfrm>
            <a:off x="6891868" y="1293314"/>
            <a:ext cx="5300133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2CE9-A56F-4FF6-8065-C2CB80B84A0D}"/>
              </a:ext>
            </a:extLst>
          </p:cNvPr>
          <p:cNvSpPr/>
          <p:nvPr userDrawn="1"/>
        </p:nvSpPr>
        <p:spPr>
          <a:xfrm>
            <a:off x="9186199" y="1293314"/>
            <a:ext cx="3005804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D8D42-FCD7-4378-BDEF-C58D10D15B3A}"/>
              </a:ext>
            </a:extLst>
          </p:cNvPr>
          <p:cNvSpPr/>
          <p:nvPr userDrawn="1"/>
        </p:nvSpPr>
        <p:spPr>
          <a:xfrm>
            <a:off x="10649239" y="1293314"/>
            <a:ext cx="1542764" cy="804724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4C6BF6-1A2F-440F-B669-EC3026DE9FF6}"/>
              </a:ext>
            </a:extLst>
          </p:cNvPr>
          <p:cNvSpPr/>
          <p:nvPr userDrawn="1"/>
        </p:nvSpPr>
        <p:spPr>
          <a:xfrm>
            <a:off x="8619068" y="1293314"/>
            <a:ext cx="3572933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79A8E6-F566-485B-88E9-02A1B56394CA}"/>
              </a:ext>
            </a:extLst>
          </p:cNvPr>
          <p:cNvSpPr/>
          <p:nvPr userDrawn="1"/>
        </p:nvSpPr>
        <p:spPr>
          <a:xfrm>
            <a:off x="1" y="1293314"/>
            <a:ext cx="1761067" cy="804724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F55A2DC-6AAB-4FE8-8F11-F9DDDF97BFF8}"/>
              </a:ext>
            </a:extLst>
          </p:cNvPr>
          <p:cNvCxnSpPr>
            <a:cxnSpLocks/>
          </p:cNvCxnSpPr>
          <p:nvPr userDrawn="1"/>
        </p:nvCxnSpPr>
        <p:spPr>
          <a:xfrm>
            <a:off x="1757220" y="1456555"/>
            <a:ext cx="0" cy="50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392C623-8AAD-47EF-B0E9-57D739FC6C0F}"/>
              </a:ext>
            </a:extLst>
          </p:cNvPr>
          <p:cNvCxnSpPr>
            <a:cxnSpLocks/>
          </p:cNvCxnSpPr>
          <p:nvPr userDrawn="1"/>
        </p:nvCxnSpPr>
        <p:spPr>
          <a:xfrm>
            <a:off x="3467487" y="1398691"/>
            <a:ext cx="0" cy="37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CE14C4D-957C-4134-BEFC-4D5CDF67240A}"/>
              </a:ext>
            </a:extLst>
          </p:cNvPr>
          <p:cNvCxnSpPr>
            <a:cxnSpLocks/>
          </p:cNvCxnSpPr>
          <p:nvPr userDrawn="1"/>
        </p:nvCxnSpPr>
        <p:spPr>
          <a:xfrm>
            <a:off x="6896487" y="1557504"/>
            <a:ext cx="0" cy="417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D3F67B9-EF22-43AE-8462-AF408FB4542E}"/>
              </a:ext>
            </a:extLst>
          </p:cNvPr>
          <p:cNvCxnSpPr>
            <a:cxnSpLocks/>
          </p:cNvCxnSpPr>
          <p:nvPr userDrawn="1"/>
        </p:nvCxnSpPr>
        <p:spPr>
          <a:xfrm>
            <a:off x="11366887" y="1523902"/>
            <a:ext cx="0" cy="34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3942C70-F338-4175-95E0-71700E5124FC}"/>
              </a:ext>
            </a:extLst>
          </p:cNvPr>
          <p:cNvCxnSpPr>
            <a:cxnSpLocks/>
          </p:cNvCxnSpPr>
          <p:nvPr userDrawn="1"/>
        </p:nvCxnSpPr>
        <p:spPr>
          <a:xfrm>
            <a:off x="9190953" y="1725578"/>
            <a:ext cx="0" cy="259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7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E5AB8-A1B3-4DE0-B68C-A35444BC605E}"/>
              </a:ext>
            </a:extLst>
          </p:cNvPr>
          <p:cNvSpPr/>
          <p:nvPr userDrawn="1"/>
        </p:nvSpPr>
        <p:spPr>
          <a:xfrm>
            <a:off x="0" y="1293314"/>
            <a:ext cx="3471333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6D6F2-160C-4110-B133-A58A063E4450}"/>
              </a:ext>
            </a:extLst>
          </p:cNvPr>
          <p:cNvSpPr/>
          <p:nvPr userDrawn="1"/>
        </p:nvSpPr>
        <p:spPr>
          <a:xfrm>
            <a:off x="1" y="1293314"/>
            <a:ext cx="12192000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15623F-66F7-4015-B332-11E3B8A52D1F}"/>
              </a:ext>
            </a:extLst>
          </p:cNvPr>
          <p:cNvSpPr/>
          <p:nvPr userDrawn="1"/>
        </p:nvSpPr>
        <p:spPr>
          <a:xfrm>
            <a:off x="0" y="1293314"/>
            <a:ext cx="4673600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5A8FD-1F46-4291-AB8A-F96E655121A1}"/>
              </a:ext>
            </a:extLst>
          </p:cNvPr>
          <p:cNvSpPr/>
          <p:nvPr userDrawn="1"/>
        </p:nvSpPr>
        <p:spPr>
          <a:xfrm>
            <a:off x="4" y="1293314"/>
            <a:ext cx="2760135" cy="804724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7816C-8E5B-46A3-A51D-ED761CD22A52}"/>
              </a:ext>
            </a:extLst>
          </p:cNvPr>
          <p:cNvSpPr/>
          <p:nvPr userDrawn="1"/>
        </p:nvSpPr>
        <p:spPr>
          <a:xfrm>
            <a:off x="11360439" y="1293314"/>
            <a:ext cx="831564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D9556C-6793-4E95-A5CA-4196CF70152A}"/>
              </a:ext>
            </a:extLst>
          </p:cNvPr>
          <p:cNvSpPr/>
          <p:nvPr userDrawn="1"/>
        </p:nvSpPr>
        <p:spPr>
          <a:xfrm>
            <a:off x="6891868" y="1293314"/>
            <a:ext cx="5300133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83CF35-FE86-444A-B9D9-8A1666E4F618}"/>
              </a:ext>
            </a:extLst>
          </p:cNvPr>
          <p:cNvSpPr/>
          <p:nvPr userDrawn="1"/>
        </p:nvSpPr>
        <p:spPr>
          <a:xfrm>
            <a:off x="9186199" y="1293314"/>
            <a:ext cx="3005804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9EC09-9696-4574-8323-A7FE7D2BBE46}"/>
              </a:ext>
            </a:extLst>
          </p:cNvPr>
          <p:cNvSpPr/>
          <p:nvPr userDrawn="1"/>
        </p:nvSpPr>
        <p:spPr>
          <a:xfrm>
            <a:off x="10649239" y="1293314"/>
            <a:ext cx="1542764" cy="804724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60C0B4-A81C-4608-B9EC-24DB998744A9}"/>
              </a:ext>
            </a:extLst>
          </p:cNvPr>
          <p:cNvSpPr/>
          <p:nvPr userDrawn="1"/>
        </p:nvSpPr>
        <p:spPr>
          <a:xfrm>
            <a:off x="8619068" y="1293314"/>
            <a:ext cx="3572933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379445-F260-4DCA-AE95-F7C8C3FFFD4B}"/>
              </a:ext>
            </a:extLst>
          </p:cNvPr>
          <p:cNvSpPr/>
          <p:nvPr userDrawn="1"/>
        </p:nvSpPr>
        <p:spPr>
          <a:xfrm>
            <a:off x="1" y="1293314"/>
            <a:ext cx="1761067" cy="804724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E1F1919-9324-438E-B9CA-597E0FCEDCA1}"/>
              </a:ext>
            </a:extLst>
          </p:cNvPr>
          <p:cNvCxnSpPr>
            <a:cxnSpLocks/>
          </p:cNvCxnSpPr>
          <p:nvPr userDrawn="1"/>
        </p:nvCxnSpPr>
        <p:spPr>
          <a:xfrm>
            <a:off x="1757220" y="1456555"/>
            <a:ext cx="0" cy="50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A5601BE-7955-47FB-AF04-E3E8B60920A9}"/>
              </a:ext>
            </a:extLst>
          </p:cNvPr>
          <p:cNvCxnSpPr>
            <a:cxnSpLocks/>
          </p:cNvCxnSpPr>
          <p:nvPr userDrawn="1"/>
        </p:nvCxnSpPr>
        <p:spPr>
          <a:xfrm>
            <a:off x="3467487" y="1398691"/>
            <a:ext cx="0" cy="37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730F758-0CE5-4316-AF98-330958E6197D}"/>
              </a:ext>
            </a:extLst>
          </p:cNvPr>
          <p:cNvCxnSpPr>
            <a:cxnSpLocks/>
          </p:cNvCxnSpPr>
          <p:nvPr userDrawn="1"/>
        </p:nvCxnSpPr>
        <p:spPr>
          <a:xfrm>
            <a:off x="6896487" y="1557504"/>
            <a:ext cx="0" cy="417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2D6792-D04B-49B0-9772-AE6D1C9DA799}"/>
              </a:ext>
            </a:extLst>
          </p:cNvPr>
          <p:cNvCxnSpPr>
            <a:cxnSpLocks/>
          </p:cNvCxnSpPr>
          <p:nvPr userDrawn="1"/>
        </p:nvCxnSpPr>
        <p:spPr>
          <a:xfrm>
            <a:off x="11366887" y="1523902"/>
            <a:ext cx="0" cy="34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DAE10E2-58EF-4737-93DF-374ACCEC0EDC}"/>
              </a:ext>
            </a:extLst>
          </p:cNvPr>
          <p:cNvCxnSpPr>
            <a:cxnSpLocks/>
          </p:cNvCxnSpPr>
          <p:nvPr userDrawn="1"/>
        </p:nvCxnSpPr>
        <p:spPr>
          <a:xfrm>
            <a:off x="9190953" y="1725578"/>
            <a:ext cx="0" cy="259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0" y="1041400"/>
            <a:ext cx="12192000" cy="2387600"/>
          </a:xfr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>
              <a:defRPr lang="fr-FR"/>
            </a:lvl1pPr>
          </a:lstStyle>
          <a:p>
            <a:pPr marL="0" lvl="0" indent="0" algn="ctr">
              <a:buNone/>
            </a:pP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524933" y="3611574"/>
            <a:ext cx="11135784" cy="25669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1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Modifiez les styles du texte du masque</a:t>
            </a:r>
          </a:p>
          <a:p>
            <a:pPr lvl="1"/>
            <a:r>
              <a:rPr lang="en-GB" dirty="0"/>
              <a:t>Deuxième niveau</a:t>
            </a:r>
          </a:p>
          <a:p>
            <a:pPr lvl="2"/>
            <a:r>
              <a:rPr lang="en-GB" dirty="0"/>
              <a:t>Troisième niveau</a:t>
            </a:r>
          </a:p>
          <a:p>
            <a:pPr lvl="3"/>
            <a:r>
              <a:rPr lang="en-GB" dirty="0"/>
              <a:t>Quatrième niveau</a:t>
            </a:r>
          </a:p>
          <a:p>
            <a:pPr lvl="4"/>
            <a:r>
              <a:rPr lang="en-GB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814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543823" y="-1"/>
            <a:ext cx="5626361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100" y="-1"/>
            <a:ext cx="4521200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461501" y="-1"/>
            <a:ext cx="3448051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740903" y="-1"/>
            <a:ext cx="2884620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871201" y="-1"/>
            <a:ext cx="1543019" cy="68580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274257" y="-1"/>
            <a:ext cx="5312857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923436" y="-1"/>
            <a:ext cx="4581037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33729" y="-1"/>
            <a:ext cx="2792728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425772" y="-1"/>
            <a:ext cx="1479871" cy="68580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H="1">
            <a:off x="3403599" y="0"/>
            <a:ext cx="6769100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6" name="Connecteur droit 15"/>
          <p:cNvCxnSpPr>
            <a:cxnSpLocks/>
          </p:cNvCxnSpPr>
          <p:nvPr userDrawn="1"/>
        </p:nvCxnSpPr>
        <p:spPr>
          <a:xfrm>
            <a:off x="10897233" y="203570"/>
            <a:ext cx="0" cy="996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 userDrawn="1"/>
        </p:nvCxnSpPr>
        <p:spPr>
          <a:xfrm>
            <a:off x="10199369" y="3946895"/>
            <a:ext cx="0" cy="21586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028699" y="2299131"/>
            <a:ext cx="0" cy="2111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26" name="Connecteur droit 25"/>
          <p:cNvCxnSpPr>
            <a:cxnSpLocks/>
          </p:cNvCxnSpPr>
          <p:nvPr userDrawn="1"/>
        </p:nvCxnSpPr>
        <p:spPr>
          <a:xfrm>
            <a:off x="832980" y="6534149"/>
            <a:ext cx="0" cy="1188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 userDrawn="1"/>
        </p:nvGrpSpPr>
        <p:grpSpPr bwMode="black">
          <a:xfrm>
            <a:off x="10856385" y="6500874"/>
            <a:ext cx="804131" cy="140805"/>
            <a:chOff x="8142287" y="6500813"/>
            <a:chExt cx="603098" cy="140805"/>
          </a:xfrm>
          <a:solidFill>
            <a:schemeClr val="bg1"/>
          </a:solidFill>
        </p:grpSpPr>
        <p:sp>
          <p:nvSpPr>
            <p:cNvPr id="28" name="Freeform 27"/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1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455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7051" y="6518709"/>
            <a:ext cx="197752" cy="14831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9429" y="6531370"/>
            <a:ext cx="5712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7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825500" y="6534149"/>
            <a:ext cx="48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2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E1E9D43-DA09-43E9-B006-E059A19B0F1D}"/>
              </a:ext>
            </a:extLst>
          </p:cNvPr>
          <p:cNvSpPr>
            <a:spLocks/>
          </p:cNvSpPr>
          <p:nvPr userDrawn="1"/>
        </p:nvSpPr>
        <p:spPr bwMode="auto">
          <a:xfrm>
            <a:off x="5278948" y="1144758"/>
            <a:ext cx="6913053" cy="5713242"/>
          </a:xfrm>
          <a:custGeom>
            <a:avLst/>
            <a:gdLst>
              <a:gd name="connsiteX0" fmla="*/ 2553211 w 5184790"/>
              <a:gd name="connsiteY0" fmla="*/ 0 h 5713242"/>
              <a:gd name="connsiteX1" fmla="*/ 5184790 w 5184790"/>
              <a:gd name="connsiteY1" fmla="*/ 0 h 5713242"/>
              <a:gd name="connsiteX2" fmla="*/ 5184790 w 5184790"/>
              <a:gd name="connsiteY2" fmla="*/ 5713242 h 5713242"/>
              <a:gd name="connsiteX3" fmla="*/ 0 w 5184790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90" h="5713242">
                <a:moveTo>
                  <a:pt x="2553211" y="0"/>
                </a:moveTo>
                <a:lnTo>
                  <a:pt x="5184790" y="0"/>
                </a:lnTo>
                <a:lnTo>
                  <a:pt x="5184790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C74F2E1-B85A-48A8-8CA2-75606E916F4E}"/>
              </a:ext>
            </a:extLst>
          </p:cNvPr>
          <p:cNvSpPr>
            <a:spLocks/>
          </p:cNvSpPr>
          <p:nvPr userDrawn="1"/>
        </p:nvSpPr>
        <p:spPr bwMode="auto">
          <a:xfrm>
            <a:off x="7113419" y="1144758"/>
            <a:ext cx="5078601" cy="5713242"/>
          </a:xfrm>
          <a:custGeom>
            <a:avLst/>
            <a:gdLst>
              <a:gd name="connsiteX0" fmla="*/ 2553213 w 3808951"/>
              <a:gd name="connsiteY0" fmla="*/ 0 h 5713242"/>
              <a:gd name="connsiteX1" fmla="*/ 3808951 w 3808951"/>
              <a:gd name="connsiteY1" fmla="*/ 0 h 5713242"/>
              <a:gd name="connsiteX2" fmla="*/ 3808951 w 3808951"/>
              <a:gd name="connsiteY2" fmla="*/ 5713242 h 5713242"/>
              <a:gd name="connsiteX3" fmla="*/ 0 w 3808951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951" h="5713242">
                <a:moveTo>
                  <a:pt x="2553213" y="0"/>
                </a:moveTo>
                <a:lnTo>
                  <a:pt x="3808951" y="0"/>
                </a:lnTo>
                <a:lnTo>
                  <a:pt x="3808951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49F9218-B38F-46EA-B58C-A78B1F78566C}"/>
              </a:ext>
            </a:extLst>
          </p:cNvPr>
          <p:cNvSpPr>
            <a:spLocks/>
          </p:cNvSpPr>
          <p:nvPr userDrawn="1"/>
        </p:nvSpPr>
        <p:spPr bwMode="auto">
          <a:xfrm>
            <a:off x="1" y="1144763"/>
            <a:ext cx="2757683" cy="4628085"/>
          </a:xfrm>
          <a:custGeom>
            <a:avLst/>
            <a:gdLst>
              <a:gd name="connsiteX0" fmla="*/ 0 w 2068262"/>
              <a:gd name="connsiteY0" fmla="*/ 0 h 4628085"/>
              <a:gd name="connsiteX1" fmla="*/ 2068262 w 2068262"/>
              <a:gd name="connsiteY1" fmla="*/ 0 h 4628085"/>
              <a:gd name="connsiteX2" fmla="*/ 0 w 2068262"/>
              <a:gd name="connsiteY2" fmla="*/ 4628085 h 462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62" h="4628085">
                <a:moveTo>
                  <a:pt x="0" y="0"/>
                </a:moveTo>
                <a:lnTo>
                  <a:pt x="2068262" y="0"/>
                </a:lnTo>
                <a:lnTo>
                  <a:pt x="0" y="4628085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9A29837-C698-407C-B64B-C536F30FB4F9}"/>
              </a:ext>
            </a:extLst>
          </p:cNvPr>
          <p:cNvGrpSpPr/>
          <p:nvPr userDrawn="1"/>
        </p:nvGrpSpPr>
        <p:grpSpPr>
          <a:xfrm>
            <a:off x="843844" y="447676"/>
            <a:ext cx="2120197" cy="371250"/>
            <a:chOff x="509975" y="447675"/>
            <a:chExt cx="2558105" cy="597238"/>
          </a:xfrm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34267C45-F1C4-435C-97D3-80B8F10BD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0127D510-A26E-47C7-9A39-FC98F4B3D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442F8F78-6847-4BFA-976F-2970F7400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D59BDEFC-FCA0-4FD1-8DE3-070E9840F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7D19060C-D7A0-4AB9-956A-010DD1DC8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9AA40894-AB70-452B-8187-7E630D2653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9EC6A8D-397D-4F1B-A58E-79EA39FFF813}"/>
              </a:ext>
            </a:extLst>
          </p:cNvPr>
          <p:cNvSpPr>
            <a:spLocks/>
          </p:cNvSpPr>
          <p:nvPr userDrawn="1"/>
        </p:nvSpPr>
        <p:spPr bwMode="auto">
          <a:xfrm>
            <a:off x="10667760" y="4300005"/>
            <a:ext cx="1524240" cy="2558057"/>
          </a:xfrm>
          <a:custGeom>
            <a:avLst/>
            <a:gdLst>
              <a:gd name="connsiteX0" fmla="*/ 1143180 w 1143180"/>
              <a:gd name="connsiteY0" fmla="*/ 0 h 2558057"/>
              <a:gd name="connsiteX1" fmla="*/ 1143180 w 1143180"/>
              <a:gd name="connsiteY1" fmla="*/ 2558057 h 2558057"/>
              <a:gd name="connsiteX2" fmla="*/ 0 w 1143180"/>
              <a:gd name="connsiteY2" fmla="*/ 2558057 h 25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180" h="2558057">
                <a:moveTo>
                  <a:pt x="1143180" y="0"/>
                </a:moveTo>
                <a:lnTo>
                  <a:pt x="1143180" y="2558057"/>
                </a:lnTo>
                <a:lnTo>
                  <a:pt x="0" y="2558057"/>
                </a:lnTo>
                <a:close/>
              </a:path>
            </a:pathLst>
          </a:custGeom>
          <a:solidFill>
            <a:schemeClr val="tx2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29A95748-C6E2-42EF-AECD-BE4A3372DDCA}"/>
              </a:ext>
            </a:extLst>
          </p:cNvPr>
          <p:cNvSpPr>
            <a:spLocks/>
          </p:cNvSpPr>
          <p:nvPr userDrawn="1"/>
        </p:nvSpPr>
        <p:spPr bwMode="auto">
          <a:xfrm>
            <a:off x="6661117" y="1144758"/>
            <a:ext cx="5530883" cy="5713242"/>
          </a:xfrm>
          <a:custGeom>
            <a:avLst/>
            <a:gdLst>
              <a:gd name="connsiteX0" fmla="*/ 2553211 w 4148162"/>
              <a:gd name="connsiteY0" fmla="*/ 0 h 5713242"/>
              <a:gd name="connsiteX1" fmla="*/ 4148162 w 4148162"/>
              <a:gd name="connsiteY1" fmla="*/ 0 h 5713242"/>
              <a:gd name="connsiteX2" fmla="*/ 4148162 w 4148162"/>
              <a:gd name="connsiteY2" fmla="*/ 5713242 h 5713242"/>
              <a:gd name="connsiteX3" fmla="*/ 0 w 4148162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162" h="5713242">
                <a:moveTo>
                  <a:pt x="2553211" y="0"/>
                </a:moveTo>
                <a:lnTo>
                  <a:pt x="4148162" y="0"/>
                </a:lnTo>
                <a:lnTo>
                  <a:pt x="4148162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74CC7AE0-700F-457F-926F-7422F88A0EC5}"/>
              </a:ext>
            </a:extLst>
          </p:cNvPr>
          <p:cNvSpPr>
            <a:spLocks/>
          </p:cNvSpPr>
          <p:nvPr userDrawn="1"/>
        </p:nvSpPr>
        <p:spPr bwMode="auto">
          <a:xfrm>
            <a:off x="1" y="1144758"/>
            <a:ext cx="1487683" cy="2496706"/>
          </a:xfrm>
          <a:custGeom>
            <a:avLst/>
            <a:gdLst>
              <a:gd name="connsiteX0" fmla="*/ 0 w 1115762"/>
              <a:gd name="connsiteY0" fmla="*/ 0 h 2496706"/>
              <a:gd name="connsiteX1" fmla="*/ 1115762 w 1115762"/>
              <a:gd name="connsiteY1" fmla="*/ 0 h 2496706"/>
              <a:gd name="connsiteX2" fmla="*/ 0 w 1115762"/>
              <a:gd name="connsiteY2" fmla="*/ 2496706 h 24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762" h="2496706">
                <a:moveTo>
                  <a:pt x="0" y="0"/>
                </a:moveTo>
                <a:lnTo>
                  <a:pt x="1115762" y="0"/>
                </a:lnTo>
                <a:lnTo>
                  <a:pt x="0" y="2496706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14E34E8-4DF1-437F-BC70-1D9A3B40B16C}"/>
              </a:ext>
            </a:extLst>
          </p:cNvPr>
          <p:cNvSpPr>
            <a:spLocks/>
          </p:cNvSpPr>
          <p:nvPr userDrawn="1"/>
        </p:nvSpPr>
        <p:spPr bwMode="auto">
          <a:xfrm>
            <a:off x="20" y="1144762"/>
            <a:ext cx="3097711" cy="5198737"/>
          </a:xfrm>
          <a:custGeom>
            <a:avLst/>
            <a:gdLst>
              <a:gd name="connsiteX0" fmla="*/ 0 w 2323283"/>
              <a:gd name="connsiteY0" fmla="*/ 0 h 5198737"/>
              <a:gd name="connsiteX1" fmla="*/ 2323283 w 2323283"/>
              <a:gd name="connsiteY1" fmla="*/ 0 h 5198737"/>
              <a:gd name="connsiteX2" fmla="*/ 0 w 2323283"/>
              <a:gd name="connsiteY2" fmla="*/ 5198737 h 519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3283" h="5198737">
                <a:moveTo>
                  <a:pt x="0" y="0"/>
                </a:moveTo>
                <a:lnTo>
                  <a:pt x="2323283" y="0"/>
                </a:lnTo>
                <a:lnTo>
                  <a:pt x="0" y="5198737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9A8CBB76-ADFB-46AD-B628-FCD2ACC333FD}"/>
              </a:ext>
            </a:extLst>
          </p:cNvPr>
          <p:cNvSpPr>
            <a:spLocks/>
          </p:cNvSpPr>
          <p:nvPr userDrawn="1"/>
        </p:nvSpPr>
        <p:spPr bwMode="auto">
          <a:xfrm>
            <a:off x="9970485" y="3129740"/>
            <a:ext cx="2221515" cy="3728260"/>
          </a:xfrm>
          <a:custGeom>
            <a:avLst/>
            <a:gdLst>
              <a:gd name="connsiteX0" fmla="*/ 1666136 w 1666136"/>
              <a:gd name="connsiteY0" fmla="*/ 0 h 3728260"/>
              <a:gd name="connsiteX1" fmla="*/ 1666136 w 1666136"/>
              <a:gd name="connsiteY1" fmla="*/ 3728260 h 3728260"/>
              <a:gd name="connsiteX2" fmla="*/ 0 w 1666136"/>
              <a:gd name="connsiteY2" fmla="*/ 3728260 h 3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136" h="3728260">
                <a:moveTo>
                  <a:pt x="1666136" y="0"/>
                </a:moveTo>
                <a:lnTo>
                  <a:pt x="1666136" y="3728260"/>
                </a:lnTo>
                <a:lnTo>
                  <a:pt x="0" y="3728260"/>
                </a:lnTo>
                <a:close/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15203E95-0D26-4AD8-AF0A-8F9FA009FDCA}"/>
              </a:ext>
            </a:extLst>
          </p:cNvPr>
          <p:cNvSpPr>
            <a:spLocks/>
          </p:cNvSpPr>
          <p:nvPr userDrawn="1"/>
        </p:nvSpPr>
        <p:spPr bwMode="auto">
          <a:xfrm>
            <a:off x="-665885" y="4816615"/>
            <a:ext cx="1587869" cy="2451021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F6983F9-D342-41AF-BC84-EE1B80BF9052}"/>
              </a:ext>
            </a:extLst>
          </p:cNvPr>
          <p:cNvCxnSpPr>
            <a:cxnSpLocks/>
          </p:cNvCxnSpPr>
          <p:nvPr userDrawn="1"/>
        </p:nvCxnSpPr>
        <p:spPr>
          <a:xfrm flipH="1">
            <a:off x="342580" y="1945982"/>
            <a:ext cx="686957" cy="11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7F1859-2C44-4518-9778-074546028613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0740" y="3171676"/>
            <a:ext cx="686957" cy="11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148258E-3486-4743-B920-3F21BF9A67C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31568" y="5400382"/>
            <a:ext cx="686957" cy="11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6E2212BA-1D01-4F8E-A534-913B57B0F371}"/>
              </a:ext>
            </a:extLst>
          </p:cNvPr>
          <p:cNvSpPr/>
          <p:nvPr userDrawn="1"/>
        </p:nvSpPr>
        <p:spPr>
          <a:xfrm>
            <a:off x="0" y="1144758"/>
            <a:ext cx="8573893" cy="5713242"/>
          </a:xfrm>
          <a:custGeom>
            <a:avLst/>
            <a:gdLst>
              <a:gd name="connsiteX0" fmla="*/ 0 w 6430420"/>
              <a:gd name="connsiteY0" fmla="*/ 0 h 5713242"/>
              <a:gd name="connsiteX1" fmla="*/ 1180808 w 6430420"/>
              <a:gd name="connsiteY1" fmla="*/ 0 h 5713242"/>
              <a:gd name="connsiteX2" fmla="*/ 1719992 w 6430420"/>
              <a:gd name="connsiteY2" fmla="*/ 0 h 5713242"/>
              <a:gd name="connsiteX3" fmla="*/ 6430420 w 6430420"/>
              <a:gd name="connsiteY3" fmla="*/ 0 h 5713242"/>
              <a:gd name="connsiteX4" fmla="*/ 3877208 w 6430420"/>
              <a:gd name="connsiteY4" fmla="*/ 5713242 h 5713242"/>
              <a:gd name="connsiteX5" fmla="*/ 1719992 w 6430420"/>
              <a:gd name="connsiteY5" fmla="*/ 5713242 h 5713242"/>
              <a:gd name="connsiteX6" fmla="*/ 1180808 w 6430420"/>
              <a:gd name="connsiteY6" fmla="*/ 5713242 h 5713242"/>
              <a:gd name="connsiteX7" fmla="*/ 0 w 6430420"/>
              <a:gd name="connsiteY7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0420" h="5713242">
                <a:moveTo>
                  <a:pt x="0" y="0"/>
                </a:moveTo>
                <a:lnTo>
                  <a:pt x="1180808" y="0"/>
                </a:lnTo>
                <a:lnTo>
                  <a:pt x="1719992" y="0"/>
                </a:lnTo>
                <a:lnTo>
                  <a:pt x="6430420" y="0"/>
                </a:lnTo>
                <a:lnTo>
                  <a:pt x="3877208" y="5713242"/>
                </a:lnTo>
                <a:lnTo>
                  <a:pt x="1719992" y="5713242"/>
                </a:lnTo>
                <a:lnTo>
                  <a:pt x="1180808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7F9C75F-BDC9-4604-87B2-95D67E06FAE5}"/>
              </a:ext>
            </a:extLst>
          </p:cNvPr>
          <p:cNvCxnSpPr>
            <a:cxnSpLocks/>
          </p:cNvCxnSpPr>
          <p:nvPr userDrawn="1"/>
        </p:nvCxnSpPr>
        <p:spPr>
          <a:xfrm>
            <a:off x="1366987" y="5946814"/>
            <a:ext cx="251460" cy="0"/>
          </a:xfrm>
          <a:prstGeom prst="line">
            <a:avLst/>
          </a:prstGeom>
          <a:ln w="19050" cap="sq">
            <a:solidFill>
              <a:schemeClr val="accent1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002" y="4611600"/>
            <a:ext cx="4320540" cy="1219200"/>
          </a:xfrm>
        </p:spPr>
        <p:txBody>
          <a:bodyPr anchor="b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280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93889E-18 4.44444E-6 L -0.1151 0.34282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44444E-6 7.40741E-7 L -0.14167 0.41088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7.40741E-7 L -0.1151 0.34282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6 3.7037E-7 L 4.16667E-6 -0.15394 " pathEditMode="relative" rAng="0" ptsTypes="AA">
                                      <p:cBhvr>
                                        <p:cTn id="70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4" grpId="0" animBg="1"/>
      <p:bldP spid="8" grpId="0" build="allAtOnce"/>
      <p:bldP spid="8" grpId="1" build="allAtOnce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oResearch_2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435502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121917" tIns="60958" rIns="121917" bIns="0" rtlCol="0">
            <a:spAutoFit/>
          </a:bodyPr>
          <a:lstStyle>
            <a:lvl1pPr marL="0" indent="0">
              <a:buNone/>
              <a:defRPr lang="fr-FR" sz="2700" b="0" cap="all" baseline="0" dirty="0">
                <a:solidFill>
                  <a:schemeClr val="bg2"/>
                </a:solidFill>
              </a:defRPr>
            </a:lvl1pPr>
          </a:lstStyle>
          <a:p>
            <a:pPr marL="457189" lvl="0" indent="-457189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527051" y="377826"/>
            <a:ext cx="11133461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527051" y="2049294"/>
            <a:ext cx="5473700" cy="4129257"/>
          </a:xfrm>
        </p:spPr>
        <p:txBody>
          <a:bodyPr>
            <a:normAutofit/>
          </a:bodyPr>
          <a:lstStyle>
            <a:lvl1pPr marL="116414" marR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900">
                <a:sym typeface="Wingdings" panose="05000000000000000000" pitchFamily="2" charset="2"/>
              </a:defRPr>
            </a:lvl1pPr>
          </a:lstStyle>
          <a:p>
            <a:pPr marL="116414" marR="0" lvl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186813" y="2049294"/>
            <a:ext cx="5473700" cy="4129257"/>
          </a:xfrm>
        </p:spPr>
        <p:txBody>
          <a:bodyPr>
            <a:normAutofit/>
          </a:bodyPr>
          <a:lstStyle>
            <a:lvl1pPr marL="116414" marR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900">
                <a:sym typeface="Wingdings" panose="05000000000000000000" pitchFamily="2" charset="2"/>
              </a:defRPr>
            </a:lvl1pPr>
          </a:lstStyle>
          <a:p>
            <a:pPr marL="116414" marR="0" lvl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524729" y="1337240"/>
            <a:ext cx="5472000" cy="5544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6186812" y="1337240"/>
            <a:ext cx="5472000" cy="5544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26123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 : forme 32"/>
          <p:cNvSpPr>
            <a:spLocks/>
          </p:cNvSpPr>
          <p:nvPr userDrawn="1"/>
        </p:nvSpPr>
        <p:spPr bwMode="auto">
          <a:xfrm>
            <a:off x="8075093" y="0"/>
            <a:ext cx="4119411" cy="6858000"/>
          </a:xfrm>
          <a:custGeom>
            <a:avLst/>
            <a:gdLst>
              <a:gd name="connsiteX0" fmla="*/ 3050999 w 3089558"/>
              <a:gd name="connsiteY0" fmla="*/ 0 h 6858000"/>
              <a:gd name="connsiteX1" fmla="*/ 3089558 w 3089558"/>
              <a:gd name="connsiteY1" fmla="*/ 0 h 6858000"/>
              <a:gd name="connsiteX2" fmla="*/ 3089558 w 3089558"/>
              <a:gd name="connsiteY2" fmla="*/ 6858000 h 6858000"/>
              <a:gd name="connsiteX3" fmla="*/ 0 w 3089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58" h="6858000">
                <a:moveTo>
                  <a:pt x="3050999" y="0"/>
                </a:moveTo>
                <a:lnTo>
                  <a:pt x="3089558" y="0"/>
                </a:lnTo>
                <a:lnTo>
                  <a:pt x="30895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5" name="Forme libre : forme 24"/>
          <p:cNvSpPr>
            <a:spLocks/>
          </p:cNvSpPr>
          <p:nvPr userDrawn="1"/>
        </p:nvSpPr>
        <p:spPr bwMode="auto">
          <a:xfrm>
            <a:off x="0" y="0"/>
            <a:ext cx="7435272" cy="6858000"/>
          </a:xfrm>
          <a:custGeom>
            <a:avLst/>
            <a:gdLst>
              <a:gd name="connsiteX0" fmla="*/ 0 w 5576454"/>
              <a:gd name="connsiteY0" fmla="*/ 0 h 6858000"/>
              <a:gd name="connsiteX1" fmla="*/ 5576454 w 5576454"/>
              <a:gd name="connsiteY1" fmla="*/ 0 h 6858000"/>
              <a:gd name="connsiteX2" fmla="*/ 2525454 w 5576454"/>
              <a:gd name="connsiteY2" fmla="*/ 6858000 h 6858000"/>
              <a:gd name="connsiteX3" fmla="*/ 0 w 5576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454" h="6858000">
                <a:moveTo>
                  <a:pt x="0" y="0"/>
                </a:moveTo>
                <a:lnTo>
                  <a:pt x="5576454" y="0"/>
                </a:lnTo>
                <a:lnTo>
                  <a:pt x="2525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Forme libre : forme 22"/>
          <p:cNvSpPr>
            <a:spLocks/>
          </p:cNvSpPr>
          <p:nvPr userDrawn="1"/>
        </p:nvSpPr>
        <p:spPr bwMode="auto">
          <a:xfrm>
            <a:off x="0" y="0"/>
            <a:ext cx="8519005" cy="6858000"/>
          </a:xfrm>
          <a:custGeom>
            <a:avLst/>
            <a:gdLst>
              <a:gd name="connsiteX0" fmla="*/ 0 w 6389254"/>
              <a:gd name="connsiteY0" fmla="*/ 0 h 6858000"/>
              <a:gd name="connsiteX1" fmla="*/ 6389254 w 6389254"/>
              <a:gd name="connsiteY1" fmla="*/ 0 h 6858000"/>
              <a:gd name="connsiteX2" fmla="*/ 3338254 w 6389254"/>
              <a:gd name="connsiteY2" fmla="*/ 6858000 h 6858000"/>
              <a:gd name="connsiteX3" fmla="*/ 0 w 63892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9254" h="6858000">
                <a:moveTo>
                  <a:pt x="0" y="0"/>
                </a:moveTo>
                <a:lnTo>
                  <a:pt x="6389254" y="0"/>
                </a:lnTo>
                <a:lnTo>
                  <a:pt x="33382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Forme libre : forme 20"/>
          <p:cNvSpPr>
            <a:spLocks/>
          </p:cNvSpPr>
          <p:nvPr userDrawn="1"/>
        </p:nvSpPr>
        <p:spPr bwMode="auto">
          <a:xfrm>
            <a:off x="0" y="0"/>
            <a:ext cx="8112605" cy="6858000"/>
          </a:xfrm>
          <a:custGeom>
            <a:avLst/>
            <a:gdLst>
              <a:gd name="connsiteX0" fmla="*/ 0 w 6084454"/>
              <a:gd name="connsiteY0" fmla="*/ 0 h 6858000"/>
              <a:gd name="connsiteX1" fmla="*/ 6084454 w 6084454"/>
              <a:gd name="connsiteY1" fmla="*/ 0 h 6858000"/>
              <a:gd name="connsiteX2" fmla="*/ 3033454 w 6084454"/>
              <a:gd name="connsiteY2" fmla="*/ 6858000 h 6858000"/>
              <a:gd name="connsiteX3" fmla="*/ 0 w 6084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4454" h="6858000">
                <a:moveTo>
                  <a:pt x="0" y="0"/>
                </a:moveTo>
                <a:lnTo>
                  <a:pt x="6084454" y="0"/>
                </a:lnTo>
                <a:lnTo>
                  <a:pt x="3033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0" name="Forme libre : forme 29"/>
          <p:cNvSpPr>
            <a:spLocks/>
          </p:cNvSpPr>
          <p:nvPr userDrawn="1"/>
        </p:nvSpPr>
        <p:spPr bwMode="auto">
          <a:xfrm>
            <a:off x="7804183" y="0"/>
            <a:ext cx="4390345" cy="6858000"/>
          </a:xfrm>
          <a:custGeom>
            <a:avLst/>
            <a:gdLst>
              <a:gd name="connsiteX0" fmla="*/ 3051000 w 3292759"/>
              <a:gd name="connsiteY0" fmla="*/ 0 h 6858000"/>
              <a:gd name="connsiteX1" fmla="*/ 3292759 w 3292759"/>
              <a:gd name="connsiteY1" fmla="*/ 0 h 6858000"/>
              <a:gd name="connsiteX2" fmla="*/ 3292759 w 3292759"/>
              <a:gd name="connsiteY2" fmla="*/ 6858000 h 6858000"/>
              <a:gd name="connsiteX3" fmla="*/ 0 w 32927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759" h="6858000">
                <a:moveTo>
                  <a:pt x="3051000" y="0"/>
                </a:moveTo>
                <a:lnTo>
                  <a:pt x="3292759" y="0"/>
                </a:lnTo>
                <a:lnTo>
                  <a:pt x="32927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7" name="Forme libre : forme 26"/>
          <p:cNvSpPr>
            <a:spLocks/>
          </p:cNvSpPr>
          <p:nvPr userDrawn="1"/>
        </p:nvSpPr>
        <p:spPr bwMode="auto">
          <a:xfrm>
            <a:off x="9544371" y="2390298"/>
            <a:ext cx="2650132" cy="4467702"/>
          </a:xfrm>
          <a:custGeom>
            <a:avLst/>
            <a:gdLst>
              <a:gd name="connsiteX0" fmla="*/ 1987599 w 1987599"/>
              <a:gd name="connsiteY0" fmla="*/ 0 h 4467702"/>
              <a:gd name="connsiteX1" fmla="*/ 1987599 w 1987599"/>
              <a:gd name="connsiteY1" fmla="*/ 4467702 h 4467702"/>
              <a:gd name="connsiteX2" fmla="*/ 0 w 1987599"/>
              <a:gd name="connsiteY2" fmla="*/ 4467702 h 446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599" h="4467702">
                <a:moveTo>
                  <a:pt x="1987599" y="0"/>
                </a:moveTo>
                <a:lnTo>
                  <a:pt x="1987599" y="4467702"/>
                </a:lnTo>
                <a:lnTo>
                  <a:pt x="0" y="4467702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46" name="Connecteur droit 45"/>
          <p:cNvCxnSpPr>
            <a:cxnSpLocks/>
          </p:cNvCxnSpPr>
          <p:nvPr userDrawn="1"/>
        </p:nvCxnSpPr>
        <p:spPr>
          <a:xfrm rot="1440000">
            <a:off x="6103511" y="2112980"/>
            <a:ext cx="0" cy="2439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cxnSpLocks/>
          </p:cNvCxnSpPr>
          <p:nvPr userDrawn="1"/>
        </p:nvCxnSpPr>
        <p:spPr>
          <a:xfrm rot="1440000">
            <a:off x="9041443" y="4132237"/>
            <a:ext cx="0" cy="2439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cxnSpLocks/>
          </p:cNvCxnSpPr>
          <p:nvPr userDrawn="1"/>
        </p:nvCxnSpPr>
        <p:spPr>
          <a:xfrm rot="1440000">
            <a:off x="12318045" y="1008040"/>
            <a:ext cx="0" cy="2439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e 98"/>
          <p:cNvGrpSpPr/>
          <p:nvPr userDrawn="1"/>
        </p:nvGrpSpPr>
        <p:grpSpPr>
          <a:xfrm>
            <a:off x="679976" y="447675"/>
            <a:ext cx="3410807" cy="597238"/>
            <a:chOff x="509975" y="447675"/>
            <a:chExt cx="2558105" cy="597238"/>
          </a:xfrm>
        </p:grpSpPr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68" name="Freeform 10"/>
          <p:cNvSpPr>
            <a:spLocks/>
          </p:cNvSpPr>
          <p:nvPr userDrawn="1"/>
        </p:nvSpPr>
        <p:spPr bwMode="auto">
          <a:xfrm>
            <a:off x="-826749" y="1386500"/>
            <a:ext cx="1465137" cy="2261576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3" name="Espace réservé du texte 72"/>
          <p:cNvSpPr>
            <a:spLocks noGrp="1"/>
          </p:cNvSpPr>
          <p:nvPr userDrawn="1">
            <p:ph type="body" sz="quarter" idx="10"/>
          </p:nvPr>
        </p:nvSpPr>
        <p:spPr>
          <a:xfrm>
            <a:off x="573253" y="2625090"/>
            <a:ext cx="4362813" cy="107721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 b="1" cap="all" baseline="0">
                <a:solidFill>
                  <a:schemeClr val="tx2"/>
                </a:solidFill>
              </a:defRPr>
            </a:lvl2pPr>
            <a:lvl3pPr marL="0" indent="0">
              <a:spcBef>
                <a:spcPts val="2400"/>
              </a:spcBef>
              <a:buNone/>
              <a:defRPr sz="1200" cap="all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24" name="Connecteur droit 23"/>
          <p:cNvCxnSpPr>
            <a:cxnSpLocks/>
          </p:cNvCxnSpPr>
          <p:nvPr userDrawn="1"/>
        </p:nvCxnSpPr>
        <p:spPr>
          <a:xfrm>
            <a:off x="706123" y="3831401"/>
            <a:ext cx="251460" cy="0"/>
          </a:xfrm>
          <a:prstGeom prst="line">
            <a:avLst/>
          </a:prstGeom>
          <a:ln w="19050" cap="sq">
            <a:solidFill>
              <a:schemeClr val="tx2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3926051"/>
            <a:ext cx="4362451" cy="885825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986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1.85185E-6 L -0.1151 0.34282 " pathEditMode="relative" rAng="0" ptsTypes="AA">
                                      <p:cBhvr>
                                        <p:cTn id="33" dur="125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38" dur="12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4.07407E-6 L -0.14167 0.41088 " pathEditMode="relative" rAng="0" ptsTypes="AA">
                                      <p:cBhvr>
                                        <p:cTn id="43" dur="12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48148E-6 L 0.10139 -0.30486 " pathEditMode="relative" rAng="0" ptsTypes="AA">
                                      <p:cBhvr>
                                        <p:cTn id="48" dur="125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525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3.33333E-6 L 1.94444E-6 -0.15394 " pathEditMode="relative" rAng="0" ptsTypes="AA">
                                      <p:cBhvr>
                                        <p:cTn id="59" dur="750" spd="-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7778E-6 -1.48148E-6 L 2.77778E-6 -0.19792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5.55556E-7 -2.22222E-6 L 5.55556E-7 -0.21736 " pathEditMode="relative" rAng="0" ptsTypes="AA">
                                      <p:cBhvr>
                                        <p:cTn id="71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5" grpId="0" animBg="1"/>
      <p:bldP spid="25" grpId="1" animBg="1"/>
      <p:bldP spid="23" grpId="0" animBg="1"/>
      <p:bldP spid="23" grpId="1" animBg="1"/>
      <p:bldP spid="21" grpId="0" animBg="1"/>
      <p:bldP spid="21" grpId="1" animBg="1"/>
      <p:bldP spid="30" grpId="0" animBg="1"/>
      <p:bldP spid="30" grpId="1" animBg="1"/>
      <p:bldP spid="27" grpId="0" animBg="1"/>
      <p:bldP spid="27" grpId="1" animBg="1"/>
      <p:bldP spid="68" grpId="0" animBg="1"/>
      <p:bldP spid="68" grpId="1" animBg="1"/>
      <p:bldP spid="68" grpId="2" animBg="1"/>
      <p:bldP spid="68" grpId="3" animBg="1"/>
      <p:bldP spid="7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1.94444E-6 3.33333E-6 L 1.94444E-6 -0.15394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7708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2.77778E-6 -1.48148E-6 L 2.77778E-6 -0.19792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9907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4.44444E-6 -2.22222E-6 L 4.44444E-6 -0.21736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  <p:bldP spid="3" grpId="0" build="allAtOnce"/>
      <p:bldP spid="3" grpI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5.55556E-7 -2.22222E-6 L 5.55556E-7 -0.21736 " pathEditMode="relative" rAng="0" ptsTypes="AA">
                      <p:cBhvr>
                        <p:cTn dur="750" spd="-100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11135784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08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11135784" cy="48228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27052" y="377825"/>
            <a:ext cx="11133461" cy="37856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265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705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18681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94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r>
              <a:rPr lang="en-GB" dirty="0"/>
              <a:t>Modifiez le style du titre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27052" y="377825"/>
            <a:ext cx="11133461" cy="37856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705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86811" y="1355731"/>
            <a:ext cx="5473700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88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27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1355731"/>
            <a:ext cx="3462867" cy="48228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042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ACB6AC-064C-4B07-9871-3CCE127975D8}"/>
              </a:ext>
            </a:extLst>
          </p:cNvPr>
          <p:cNvSpPr/>
          <p:nvPr userDrawn="1"/>
        </p:nvSpPr>
        <p:spPr>
          <a:xfrm>
            <a:off x="0" y="1293314"/>
            <a:ext cx="3471333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76E32D-983E-44B2-8422-611AA906D6FF}"/>
              </a:ext>
            </a:extLst>
          </p:cNvPr>
          <p:cNvSpPr/>
          <p:nvPr userDrawn="1"/>
        </p:nvSpPr>
        <p:spPr>
          <a:xfrm>
            <a:off x="1" y="1293314"/>
            <a:ext cx="12192000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8C8E8A-28CA-481C-95ED-BC80DF9891FA}"/>
              </a:ext>
            </a:extLst>
          </p:cNvPr>
          <p:cNvSpPr/>
          <p:nvPr userDrawn="1"/>
        </p:nvSpPr>
        <p:spPr>
          <a:xfrm>
            <a:off x="0" y="1293314"/>
            <a:ext cx="4673600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6964A-0D77-4395-AB1F-6FC146352054}"/>
              </a:ext>
            </a:extLst>
          </p:cNvPr>
          <p:cNvSpPr/>
          <p:nvPr userDrawn="1"/>
        </p:nvSpPr>
        <p:spPr>
          <a:xfrm>
            <a:off x="4" y="1293314"/>
            <a:ext cx="2760135" cy="804724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5FF873-5168-46AD-B09B-B9CC3CE9D383}"/>
              </a:ext>
            </a:extLst>
          </p:cNvPr>
          <p:cNvSpPr/>
          <p:nvPr userDrawn="1"/>
        </p:nvSpPr>
        <p:spPr>
          <a:xfrm>
            <a:off x="11360439" y="1293314"/>
            <a:ext cx="831564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6D79C8-3F88-4199-A4D1-766DB6EE2F74}"/>
              </a:ext>
            </a:extLst>
          </p:cNvPr>
          <p:cNvSpPr/>
          <p:nvPr userDrawn="1"/>
        </p:nvSpPr>
        <p:spPr>
          <a:xfrm>
            <a:off x="6891868" y="1293314"/>
            <a:ext cx="5300133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2CE9-A56F-4FF6-8065-C2CB80B84A0D}"/>
              </a:ext>
            </a:extLst>
          </p:cNvPr>
          <p:cNvSpPr/>
          <p:nvPr userDrawn="1"/>
        </p:nvSpPr>
        <p:spPr>
          <a:xfrm>
            <a:off x="9186199" y="1293314"/>
            <a:ext cx="3005804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D8D42-FCD7-4378-BDEF-C58D10D15B3A}"/>
              </a:ext>
            </a:extLst>
          </p:cNvPr>
          <p:cNvSpPr/>
          <p:nvPr userDrawn="1"/>
        </p:nvSpPr>
        <p:spPr>
          <a:xfrm>
            <a:off x="10649239" y="1293314"/>
            <a:ext cx="1542764" cy="804724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4C6BF6-1A2F-440F-B669-EC3026DE9FF6}"/>
              </a:ext>
            </a:extLst>
          </p:cNvPr>
          <p:cNvSpPr/>
          <p:nvPr userDrawn="1"/>
        </p:nvSpPr>
        <p:spPr>
          <a:xfrm>
            <a:off x="8619068" y="1293314"/>
            <a:ext cx="3572933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79A8E6-F566-485B-88E9-02A1B56394CA}"/>
              </a:ext>
            </a:extLst>
          </p:cNvPr>
          <p:cNvSpPr/>
          <p:nvPr userDrawn="1"/>
        </p:nvSpPr>
        <p:spPr>
          <a:xfrm>
            <a:off x="1" y="1293314"/>
            <a:ext cx="1761067" cy="804724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F55A2DC-6AAB-4FE8-8F11-F9DDDF97BFF8}"/>
              </a:ext>
            </a:extLst>
          </p:cNvPr>
          <p:cNvCxnSpPr>
            <a:cxnSpLocks/>
          </p:cNvCxnSpPr>
          <p:nvPr userDrawn="1"/>
        </p:nvCxnSpPr>
        <p:spPr>
          <a:xfrm>
            <a:off x="1757220" y="1456537"/>
            <a:ext cx="0" cy="50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392C623-8AAD-47EF-B0E9-57D739FC6C0F}"/>
              </a:ext>
            </a:extLst>
          </p:cNvPr>
          <p:cNvCxnSpPr>
            <a:cxnSpLocks/>
          </p:cNvCxnSpPr>
          <p:nvPr userDrawn="1"/>
        </p:nvCxnSpPr>
        <p:spPr>
          <a:xfrm>
            <a:off x="3467487" y="1398691"/>
            <a:ext cx="0" cy="37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CE14C4D-957C-4134-BEFC-4D5CDF67240A}"/>
              </a:ext>
            </a:extLst>
          </p:cNvPr>
          <p:cNvCxnSpPr>
            <a:cxnSpLocks/>
          </p:cNvCxnSpPr>
          <p:nvPr userDrawn="1"/>
        </p:nvCxnSpPr>
        <p:spPr>
          <a:xfrm>
            <a:off x="6896487" y="1557504"/>
            <a:ext cx="0" cy="417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D3F67B9-EF22-43AE-8462-AF408FB4542E}"/>
              </a:ext>
            </a:extLst>
          </p:cNvPr>
          <p:cNvCxnSpPr>
            <a:cxnSpLocks/>
          </p:cNvCxnSpPr>
          <p:nvPr userDrawn="1"/>
        </p:nvCxnSpPr>
        <p:spPr>
          <a:xfrm>
            <a:off x="11366887" y="1523902"/>
            <a:ext cx="0" cy="34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3942C70-F338-4175-95E0-71700E5124FC}"/>
              </a:ext>
            </a:extLst>
          </p:cNvPr>
          <p:cNvCxnSpPr>
            <a:cxnSpLocks/>
          </p:cNvCxnSpPr>
          <p:nvPr userDrawn="1"/>
        </p:nvCxnSpPr>
        <p:spPr>
          <a:xfrm>
            <a:off x="9190953" y="1725578"/>
            <a:ext cx="0" cy="259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9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1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E5AB8-A1B3-4DE0-B68C-A35444BC605E}"/>
              </a:ext>
            </a:extLst>
          </p:cNvPr>
          <p:cNvSpPr/>
          <p:nvPr userDrawn="1"/>
        </p:nvSpPr>
        <p:spPr>
          <a:xfrm>
            <a:off x="0" y="1293314"/>
            <a:ext cx="3471333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6D6F2-160C-4110-B133-A58A063E4450}"/>
              </a:ext>
            </a:extLst>
          </p:cNvPr>
          <p:cNvSpPr/>
          <p:nvPr userDrawn="1"/>
        </p:nvSpPr>
        <p:spPr>
          <a:xfrm>
            <a:off x="1" y="1293314"/>
            <a:ext cx="12192000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15623F-66F7-4015-B332-11E3B8A52D1F}"/>
              </a:ext>
            </a:extLst>
          </p:cNvPr>
          <p:cNvSpPr/>
          <p:nvPr userDrawn="1"/>
        </p:nvSpPr>
        <p:spPr>
          <a:xfrm>
            <a:off x="0" y="1293314"/>
            <a:ext cx="4673600" cy="80472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5A8FD-1F46-4291-AB8A-F96E655121A1}"/>
              </a:ext>
            </a:extLst>
          </p:cNvPr>
          <p:cNvSpPr/>
          <p:nvPr userDrawn="1"/>
        </p:nvSpPr>
        <p:spPr>
          <a:xfrm>
            <a:off x="4" y="1293314"/>
            <a:ext cx="2760135" cy="804724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7816C-8E5B-46A3-A51D-ED761CD22A52}"/>
              </a:ext>
            </a:extLst>
          </p:cNvPr>
          <p:cNvSpPr/>
          <p:nvPr userDrawn="1"/>
        </p:nvSpPr>
        <p:spPr>
          <a:xfrm>
            <a:off x="11360439" y="1293314"/>
            <a:ext cx="831564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D9556C-6793-4E95-A5CA-4196CF70152A}"/>
              </a:ext>
            </a:extLst>
          </p:cNvPr>
          <p:cNvSpPr/>
          <p:nvPr userDrawn="1"/>
        </p:nvSpPr>
        <p:spPr>
          <a:xfrm>
            <a:off x="6891868" y="1293314"/>
            <a:ext cx="5300133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83CF35-FE86-444A-B9D9-8A1666E4F618}"/>
              </a:ext>
            </a:extLst>
          </p:cNvPr>
          <p:cNvSpPr/>
          <p:nvPr userDrawn="1"/>
        </p:nvSpPr>
        <p:spPr>
          <a:xfrm>
            <a:off x="9186199" y="1293314"/>
            <a:ext cx="3005804" cy="804724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9EC09-9696-4574-8323-A7FE7D2BBE46}"/>
              </a:ext>
            </a:extLst>
          </p:cNvPr>
          <p:cNvSpPr/>
          <p:nvPr userDrawn="1"/>
        </p:nvSpPr>
        <p:spPr>
          <a:xfrm>
            <a:off x="10649239" y="1293314"/>
            <a:ext cx="1542764" cy="804724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60C0B4-A81C-4608-B9EC-24DB998744A9}"/>
              </a:ext>
            </a:extLst>
          </p:cNvPr>
          <p:cNvSpPr/>
          <p:nvPr userDrawn="1"/>
        </p:nvSpPr>
        <p:spPr>
          <a:xfrm>
            <a:off x="8619068" y="1293314"/>
            <a:ext cx="3572933" cy="804724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379445-F260-4DCA-AE95-F7C8C3FFFD4B}"/>
              </a:ext>
            </a:extLst>
          </p:cNvPr>
          <p:cNvSpPr/>
          <p:nvPr userDrawn="1"/>
        </p:nvSpPr>
        <p:spPr>
          <a:xfrm>
            <a:off x="1" y="1293314"/>
            <a:ext cx="1761067" cy="804724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E1F1919-9324-438E-B9CA-597E0FCEDCA1}"/>
              </a:ext>
            </a:extLst>
          </p:cNvPr>
          <p:cNvCxnSpPr>
            <a:cxnSpLocks/>
          </p:cNvCxnSpPr>
          <p:nvPr userDrawn="1"/>
        </p:nvCxnSpPr>
        <p:spPr>
          <a:xfrm>
            <a:off x="1757220" y="1456537"/>
            <a:ext cx="0" cy="50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A5601BE-7955-47FB-AF04-E3E8B60920A9}"/>
              </a:ext>
            </a:extLst>
          </p:cNvPr>
          <p:cNvCxnSpPr>
            <a:cxnSpLocks/>
          </p:cNvCxnSpPr>
          <p:nvPr userDrawn="1"/>
        </p:nvCxnSpPr>
        <p:spPr>
          <a:xfrm>
            <a:off x="3467487" y="1398691"/>
            <a:ext cx="0" cy="37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730F758-0CE5-4316-AF98-330958E6197D}"/>
              </a:ext>
            </a:extLst>
          </p:cNvPr>
          <p:cNvCxnSpPr>
            <a:cxnSpLocks/>
          </p:cNvCxnSpPr>
          <p:nvPr userDrawn="1"/>
        </p:nvCxnSpPr>
        <p:spPr>
          <a:xfrm>
            <a:off x="6896487" y="1557504"/>
            <a:ext cx="0" cy="417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2D6792-D04B-49B0-9772-AE6D1C9DA799}"/>
              </a:ext>
            </a:extLst>
          </p:cNvPr>
          <p:cNvCxnSpPr>
            <a:cxnSpLocks/>
          </p:cNvCxnSpPr>
          <p:nvPr userDrawn="1"/>
        </p:nvCxnSpPr>
        <p:spPr>
          <a:xfrm>
            <a:off x="11366887" y="1523902"/>
            <a:ext cx="0" cy="34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DAE10E2-58EF-4737-93DF-374ACCEC0EDC}"/>
              </a:ext>
            </a:extLst>
          </p:cNvPr>
          <p:cNvCxnSpPr>
            <a:cxnSpLocks/>
          </p:cNvCxnSpPr>
          <p:nvPr userDrawn="1"/>
        </p:nvCxnSpPr>
        <p:spPr>
          <a:xfrm>
            <a:off x="9190953" y="1725578"/>
            <a:ext cx="0" cy="259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0" y="1041400"/>
            <a:ext cx="12192000" cy="2387600"/>
          </a:xfr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>
              <a:defRPr lang="fr-FR"/>
            </a:lvl1pPr>
          </a:lstStyle>
          <a:p>
            <a:pPr marL="0" lvl="0" indent="0" algn="ctr">
              <a:buNone/>
            </a:pP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524933" y="3611564"/>
            <a:ext cx="11135784" cy="25669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3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543823" y="-1"/>
            <a:ext cx="5626361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100" y="-1"/>
            <a:ext cx="4521200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461501" y="-1"/>
            <a:ext cx="3448051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740903" y="-1"/>
            <a:ext cx="2884620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871201" y="-1"/>
            <a:ext cx="1543019" cy="68580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274257" y="-1"/>
            <a:ext cx="5312857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923436" y="-1"/>
            <a:ext cx="4581037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33729" y="-1"/>
            <a:ext cx="2792728" cy="68580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425772" y="-1"/>
            <a:ext cx="1479871" cy="68580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H="1">
            <a:off x="3403599" y="0"/>
            <a:ext cx="6769100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6" name="Connecteur droit 15"/>
          <p:cNvCxnSpPr>
            <a:cxnSpLocks/>
          </p:cNvCxnSpPr>
          <p:nvPr userDrawn="1"/>
        </p:nvCxnSpPr>
        <p:spPr>
          <a:xfrm>
            <a:off x="10897233" y="203570"/>
            <a:ext cx="0" cy="996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 userDrawn="1"/>
        </p:nvCxnSpPr>
        <p:spPr>
          <a:xfrm>
            <a:off x="10199369" y="3946895"/>
            <a:ext cx="0" cy="21586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028699" y="2299113"/>
            <a:ext cx="0" cy="2111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COFACE, THE MOST AGILE GLOBAL TRADE CREDIT PARTNER IN THE INDUSTRY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26" name="Connecteur droit 25"/>
          <p:cNvCxnSpPr>
            <a:cxnSpLocks/>
          </p:cNvCxnSpPr>
          <p:nvPr userDrawn="1"/>
        </p:nvCxnSpPr>
        <p:spPr>
          <a:xfrm>
            <a:off x="832980" y="6534149"/>
            <a:ext cx="0" cy="1188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 userDrawn="1"/>
        </p:nvGrpSpPr>
        <p:grpSpPr bwMode="black">
          <a:xfrm>
            <a:off x="10856385" y="6500856"/>
            <a:ext cx="804131" cy="140805"/>
            <a:chOff x="8142287" y="6500813"/>
            <a:chExt cx="603098" cy="140805"/>
          </a:xfrm>
          <a:solidFill>
            <a:schemeClr val="bg1"/>
          </a:solidFill>
        </p:grpSpPr>
        <p:sp>
          <p:nvSpPr>
            <p:cNvPr id="28" name="Freeform 27"/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7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679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7051" y="6518709"/>
            <a:ext cx="197752" cy="14831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9429" y="6531352"/>
            <a:ext cx="5712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7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825500" y="6534149"/>
            <a:ext cx="48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0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151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E1E9D43-DA09-43E9-B006-E059A19B0F1D}"/>
              </a:ext>
            </a:extLst>
          </p:cNvPr>
          <p:cNvSpPr>
            <a:spLocks/>
          </p:cNvSpPr>
          <p:nvPr userDrawn="1"/>
        </p:nvSpPr>
        <p:spPr bwMode="auto">
          <a:xfrm>
            <a:off x="5278948" y="1144758"/>
            <a:ext cx="6913053" cy="5713242"/>
          </a:xfrm>
          <a:custGeom>
            <a:avLst/>
            <a:gdLst>
              <a:gd name="connsiteX0" fmla="*/ 2553211 w 5184790"/>
              <a:gd name="connsiteY0" fmla="*/ 0 h 5713242"/>
              <a:gd name="connsiteX1" fmla="*/ 5184790 w 5184790"/>
              <a:gd name="connsiteY1" fmla="*/ 0 h 5713242"/>
              <a:gd name="connsiteX2" fmla="*/ 5184790 w 5184790"/>
              <a:gd name="connsiteY2" fmla="*/ 5713242 h 5713242"/>
              <a:gd name="connsiteX3" fmla="*/ 0 w 5184790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90" h="5713242">
                <a:moveTo>
                  <a:pt x="2553211" y="0"/>
                </a:moveTo>
                <a:lnTo>
                  <a:pt x="5184790" y="0"/>
                </a:lnTo>
                <a:lnTo>
                  <a:pt x="5184790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C74F2E1-B85A-48A8-8CA2-75606E916F4E}"/>
              </a:ext>
            </a:extLst>
          </p:cNvPr>
          <p:cNvSpPr>
            <a:spLocks/>
          </p:cNvSpPr>
          <p:nvPr userDrawn="1"/>
        </p:nvSpPr>
        <p:spPr bwMode="auto">
          <a:xfrm>
            <a:off x="7113419" y="1144758"/>
            <a:ext cx="5078601" cy="5713242"/>
          </a:xfrm>
          <a:custGeom>
            <a:avLst/>
            <a:gdLst>
              <a:gd name="connsiteX0" fmla="*/ 2553213 w 3808951"/>
              <a:gd name="connsiteY0" fmla="*/ 0 h 5713242"/>
              <a:gd name="connsiteX1" fmla="*/ 3808951 w 3808951"/>
              <a:gd name="connsiteY1" fmla="*/ 0 h 5713242"/>
              <a:gd name="connsiteX2" fmla="*/ 3808951 w 3808951"/>
              <a:gd name="connsiteY2" fmla="*/ 5713242 h 5713242"/>
              <a:gd name="connsiteX3" fmla="*/ 0 w 3808951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951" h="5713242">
                <a:moveTo>
                  <a:pt x="2553213" y="0"/>
                </a:moveTo>
                <a:lnTo>
                  <a:pt x="3808951" y="0"/>
                </a:lnTo>
                <a:lnTo>
                  <a:pt x="3808951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49F9218-B38F-46EA-B58C-A78B1F78566C}"/>
              </a:ext>
            </a:extLst>
          </p:cNvPr>
          <p:cNvSpPr>
            <a:spLocks/>
          </p:cNvSpPr>
          <p:nvPr userDrawn="1"/>
        </p:nvSpPr>
        <p:spPr bwMode="auto">
          <a:xfrm>
            <a:off x="1" y="1144763"/>
            <a:ext cx="2757683" cy="4628085"/>
          </a:xfrm>
          <a:custGeom>
            <a:avLst/>
            <a:gdLst>
              <a:gd name="connsiteX0" fmla="*/ 0 w 2068262"/>
              <a:gd name="connsiteY0" fmla="*/ 0 h 4628085"/>
              <a:gd name="connsiteX1" fmla="*/ 2068262 w 2068262"/>
              <a:gd name="connsiteY1" fmla="*/ 0 h 4628085"/>
              <a:gd name="connsiteX2" fmla="*/ 0 w 2068262"/>
              <a:gd name="connsiteY2" fmla="*/ 4628085 h 462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62" h="4628085">
                <a:moveTo>
                  <a:pt x="0" y="0"/>
                </a:moveTo>
                <a:lnTo>
                  <a:pt x="2068262" y="0"/>
                </a:lnTo>
                <a:lnTo>
                  <a:pt x="0" y="4628085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9A29837-C698-407C-B64B-C536F30FB4F9}"/>
              </a:ext>
            </a:extLst>
          </p:cNvPr>
          <p:cNvGrpSpPr/>
          <p:nvPr userDrawn="1"/>
        </p:nvGrpSpPr>
        <p:grpSpPr>
          <a:xfrm>
            <a:off x="843844" y="447676"/>
            <a:ext cx="2120197" cy="371250"/>
            <a:chOff x="509975" y="447675"/>
            <a:chExt cx="2558105" cy="597238"/>
          </a:xfrm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34267C45-F1C4-435C-97D3-80B8F10BD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0127D510-A26E-47C7-9A39-FC98F4B3D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442F8F78-6847-4BFA-976F-2970F7400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D59BDEFC-FCA0-4FD1-8DE3-070E9840F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7D19060C-D7A0-4AB9-956A-010DD1DC8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9AA40894-AB70-452B-8187-7E630D2653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9EC6A8D-397D-4F1B-A58E-79EA39FFF813}"/>
              </a:ext>
            </a:extLst>
          </p:cNvPr>
          <p:cNvSpPr>
            <a:spLocks/>
          </p:cNvSpPr>
          <p:nvPr userDrawn="1"/>
        </p:nvSpPr>
        <p:spPr bwMode="auto">
          <a:xfrm>
            <a:off x="10667760" y="4299987"/>
            <a:ext cx="1524240" cy="2558057"/>
          </a:xfrm>
          <a:custGeom>
            <a:avLst/>
            <a:gdLst>
              <a:gd name="connsiteX0" fmla="*/ 1143180 w 1143180"/>
              <a:gd name="connsiteY0" fmla="*/ 0 h 2558057"/>
              <a:gd name="connsiteX1" fmla="*/ 1143180 w 1143180"/>
              <a:gd name="connsiteY1" fmla="*/ 2558057 h 2558057"/>
              <a:gd name="connsiteX2" fmla="*/ 0 w 1143180"/>
              <a:gd name="connsiteY2" fmla="*/ 2558057 h 25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180" h="2558057">
                <a:moveTo>
                  <a:pt x="1143180" y="0"/>
                </a:moveTo>
                <a:lnTo>
                  <a:pt x="1143180" y="2558057"/>
                </a:lnTo>
                <a:lnTo>
                  <a:pt x="0" y="2558057"/>
                </a:lnTo>
                <a:close/>
              </a:path>
            </a:pathLst>
          </a:custGeom>
          <a:solidFill>
            <a:schemeClr val="tx2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29A95748-C6E2-42EF-AECD-BE4A3372DDCA}"/>
              </a:ext>
            </a:extLst>
          </p:cNvPr>
          <p:cNvSpPr>
            <a:spLocks/>
          </p:cNvSpPr>
          <p:nvPr userDrawn="1"/>
        </p:nvSpPr>
        <p:spPr bwMode="auto">
          <a:xfrm>
            <a:off x="6661117" y="1144758"/>
            <a:ext cx="5530883" cy="5713242"/>
          </a:xfrm>
          <a:custGeom>
            <a:avLst/>
            <a:gdLst>
              <a:gd name="connsiteX0" fmla="*/ 2553211 w 4148162"/>
              <a:gd name="connsiteY0" fmla="*/ 0 h 5713242"/>
              <a:gd name="connsiteX1" fmla="*/ 4148162 w 4148162"/>
              <a:gd name="connsiteY1" fmla="*/ 0 h 5713242"/>
              <a:gd name="connsiteX2" fmla="*/ 4148162 w 4148162"/>
              <a:gd name="connsiteY2" fmla="*/ 5713242 h 5713242"/>
              <a:gd name="connsiteX3" fmla="*/ 0 w 4148162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162" h="5713242">
                <a:moveTo>
                  <a:pt x="2553211" y="0"/>
                </a:moveTo>
                <a:lnTo>
                  <a:pt x="4148162" y="0"/>
                </a:lnTo>
                <a:lnTo>
                  <a:pt x="4148162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74CC7AE0-700F-457F-926F-7422F88A0EC5}"/>
              </a:ext>
            </a:extLst>
          </p:cNvPr>
          <p:cNvSpPr>
            <a:spLocks/>
          </p:cNvSpPr>
          <p:nvPr userDrawn="1"/>
        </p:nvSpPr>
        <p:spPr bwMode="auto">
          <a:xfrm>
            <a:off x="0" y="1144758"/>
            <a:ext cx="1487683" cy="2496706"/>
          </a:xfrm>
          <a:custGeom>
            <a:avLst/>
            <a:gdLst>
              <a:gd name="connsiteX0" fmla="*/ 0 w 1115762"/>
              <a:gd name="connsiteY0" fmla="*/ 0 h 2496706"/>
              <a:gd name="connsiteX1" fmla="*/ 1115762 w 1115762"/>
              <a:gd name="connsiteY1" fmla="*/ 0 h 2496706"/>
              <a:gd name="connsiteX2" fmla="*/ 0 w 1115762"/>
              <a:gd name="connsiteY2" fmla="*/ 2496706 h 24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762" h="2496706">
                <a:moveTo>
                  <a:pt x="0" y="0"/>
                </a:moveTo>
                <a:lnTo>
                  <a:pt x="1115762" y="0"/>
                </a:lnTo>
                <a:lnTo>
                  <a:pt x="0" y="2496706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14E34E8-4DF1-437F-BC70-1D9A3B40B16C}"/>
              </a:ext>
            </a:extLst>
          </p:cNvPr>
          <p:cNvSpPr>
            <a:spLocks/>
          </p:cNvSpPr>
          <p:nvPr userDrawn="1"/>
        </p:nvSpPr>
        <p:spPr bwMode="auto">
          <a:xfrm>
            <a:off x="20" y="1144760"/>
            <a:ext cx="3097711" cy="5198737"/>
          </a:xfrm>
          <a:custGeom>
            <a:avLst/>
            <a:gdLst>
              <a:gd name="connsiteX0" fmla="*/ 0 w 2323283"/>
              <a:gd name="connsiteY0" fmla="*/ 0 h 5198737"/>
              <a:gd name="connsiteX1" fmla="*/ 2323283 w 2323283"/>
              <a:gd name="connsiteY1" fmla="*/ 0 h 5198737"/>
              <a:gd name="connsiteX2" fmla="*/ 0 w 2323283"/>
              <a:gd name="connsiteY2" fmla="*/ 5198737 h 519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3283" h="5198737">
                <a:moveTo>
                  <a:pt x="0" y="0"/>
                </a:moveTo>
                <a:lnTo>
                  <a:pt x="2323283" y="0"/>
                </a:lnTo>
                <a:lnTo>
                  <a:pt x="0" y="5198737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9A8CBB76-ADFB-46AD-B628-FCD2ACC333FD}"/>
              </a:ext>
            </a:extLst>
          </p:cNvPr>
          <p:cNvSpPr>
            <a:spLocks/>
          </p:cNvSpPr>
          <p:nvPr userDrawn="1"/>
        </p:nvSpPr>
        <p:spPr bwMode="auto">
          <a:xfrm>
            <a:off x="9970485" y="3129740"/>
            <a:ext cx="2221515" cy="3728260"/>
          </a:xfrm>
          <a:custGeom>
            <a:avLst/>
            <a:gdLst>
              <a:gd name="connsiteX0" fmla="*/ 1666136 w 1666136"/>
              <a:gd name="connsiteY0" fmla="*/ 0 h 3728260"/>
              <a:gd name="connsiteX1" fmla="*/ 1666136 w 1666136"/>
              <a:gd name="connsiteY1" fmla="*/ 3728260 h 3728260"/>
              <a:gd name="connsiteX2" fmla="*/ 0 w 1666136"/>
              <a:gd name="connsiteY2" fmla="*/ 3728260 h 3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136" h="3728260">
                <a:moveTo>
                  <a:pt x="1666136" y="0"/>
                </a:moveTo>
                <a:lnTo>
                  <a:pt x="1666136" y="3728260"/>
                </a:lnTo>
                <a:lnTo>
                  <a:pt x="0" y="3728260"/>
                </a:lnTo>
                <a:close/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15203E95-0D26-4AD8-AF0A-8F9FA009FDCA}"/>
              </a:ext>
            </a:extLst>
          </p:cNvPr>
          <p:cNvSpPr>
            <a:spLocks/>
          </p:cNvSpPr>
          <p:nvPr userDrawn="1"/>
        </p:nvSpPr>
        <p:spPr bwMode="auto">
          <a:xfrm>
            <a:off x="-665885" y="4816597"/>
            <a:ext cx="1587869" cy="2451021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F6983F9-D342-41AF-BC84-EE1B80BF9052}"/>
              </a:ext>
            </a:extLst>
          </p:cNvPr>
          <p:cNvCxnSpPr>
            <a:cxnSpLocks/>
          </p:cNvCxnSpPr>
          <p:nvPr userDrawn="1"/>
        </p:nvCxnSpPr>
        <p:spPr>
          <a:xfrm flipH="1">
            <a:off x="342580" y="1945982"/>
            <a:ext cx="686957" cy="11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7F1859-2C44-4518-9778-074546028613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0740" y="3171676"/>
            <a:ext cx="686957" cy="11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148258E-3486-4743-B920-3F21BF9A67C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31568" y="5400382"/>
            <a:ext cx="686957" cy="11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6E2212BA-1D01-4F8E-A534-913B57B0F371}"/>
              </a:ext>
            </a:extLst>
          </p:cNvPr>
          <p:cNvSpPr/>
          <p:nvPr userDrawn="1"/>
        </p:nvSpPr>
        <p:spPr>
          <a:xfrm>
            <a:off x="0" y="1144758"/>
            <a:ext cx="8573893" cy="5713242"/>
          </a:xfrm>
          <a:custGeom>
            <a:avLst/>
            <a:gdLst>
              <a:gd name="connsiteX0" fmla="*/ 0 w 6430420"/>
              <a:gd name="connsiteY0" fmla="*/ 0 h 5713242"/>
              <a:gd name="connsiteX1" fmla="*/ 1180808 w 6430420"/>
              <a:gd name="connsiteY1" fmla="*/ 0 h 5713242"/>
              <a:gd name="connsiteX2" fmla="*/ 1719992 w 6430420"/>
              <a:gd name="connsiteY2" fmla="*/ 0 h 5713242"/>
              <a:gd name="connsiteX3" fmla="*/ 6430420 w 6430420"/>
              <a:gd name="connsiteY3" fmla="*/ 0 h 5713242"/>
              <a:gd name="connsiteX4" fmla="*/ 3877208 w 6430420"/>
              <a:gd name="connsiteY4" fmla="*/ 5713242 h 5713242"/>
              <a:gd name="connsiteX5" fmla="*/ 1719992 w 6430420"/>
              <a:gd name="connsiteY5" fmla="*/ 5713242 h 5713242"/>
              <a:gd name="connsiteX6" fmla="*/ 1180808 w 6430420"/>
              <a:gd name="connsiteY6" fmla="*/ 5713242 h 5713242"/>
              <a:gd name="connsiteX7" fmla="*/ 0 w 6430420"/>
              <a:gd name="connsiteY7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0420" h="5713242">
                <a:moveTo>
                  <a:pt x="0" y="0"/>
                </a:moveTo>
                <a:lnTo>
                  <a:pt x="1180808" y="0"/>
                </a:lnTo>
                <a:lnTo>
                  <a:pt x="1719992" y="0"/>
                </a:lnTo>
                <a:lnTo>
                  <a:pt x="6430420" y="0"/>
                </a:lnTo>
                <a:lnTo>
                  <a:pt x="3877208" y="5713242"/>
                </a:lnTo>
                <a:lnTo>
                  <a:pt x="1719992" y="5713242"/>
                </a:lnTo>
                <a:lnTo>
                  <a:pt x="1180808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7F9C75F-BDC9-4604-87B2-95D67E06FAE5}"/>
              </a:ext>
            </a:extLst>
          </p:cNvPr>
          <p:cNvCxnSpPr>
            <a:cxnSpLocks/>
          </p:cNvCxnSpPr>
          <p:nvPr userDrawn="1"/>
        </p:nvCxnSpPr>
        <p:spPr>
          <a:xfrm>
            <a:off x="1366987" y="5946814"/>
            <a:ext cx="251460" cy="0"/>
          </a:xfrm>
          <a:prstGeom prst="line">
            <a:avLst/>
          </a:prstGeom>
          <a:ln w="19050" cap="sq">
            <a:solidFill>
              <a:schemeClr val="accent1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002" y="4611600"/>
            <a:ext cx="4320540" cy="1219200"/>
          </a:xfrm>
        </p:spPr>
        <p:txBody>
          <a:bodyPr anchor="b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462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93889E-18 4.44444E-6 L -0.1151 0.34282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44444E-6 7.40741E-7 L -0.14167 0.41088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7.40741E-7 L -0.1151 0.34282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6 3.7037E-7 L 4.16667E-6 -0.15394 " pathEditMode="relative" rAng="0" ptsTypes="AA">
                                      <p:cBhvr>
                                        <p:cTn id="70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4" grpId="0" animBg="1"/>
      <p:bldP spid="8" grpId="0" build="allAtOnce"/>
      <p:bldP spid="8" grpId="1" build="allAtOnce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oResearch_2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435502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121917" tIns="60958" rIns="121917" bIns="0" rtlCol="0">
            <a:spAutoFit/>
          </a:bodyPr>
          <a:lstStyle>
            <a:lvl1pPr marL="0" indent="0">
              <a:buNone/>
              <a:defRPr lang="fr-FR" sz="2700" b="0" cap="all" baseline="0" dirty="0">
                <a:solidFill>
                  <a:schemeClr val="bg2"/>
                </a:solidFill>
              </a:defRPr>
            </a:lvl1pPr>
          </a:lstStyle>
          <a:p>
            <a:pPr marL="457189" lvl="0" indent="-457189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527051" y="377826"/>
            <a:ext cx="11133461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527051" y="2049294"/>
            <a:ext cx="5473700" cy="4129257"/>
          </a:xfrm>
        </p:spPr>
        <p:txBody>
          <a:bodyPr>
            <a:normAutofit/>
          </a:bodyPr>
          <a:lstStyle>
            <a:lvl1pPr marL="116414" marR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900">
                <a:sym typeface="Wingdings" panose="05000000000000000000" pitchFamily="2" charset="2"/>
              </a:defRPr>
            </a:lvl1pPr>
          </a:lstStyle>
          <a:p>
            <a:pPr marL="116414" marR="0" lvl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186813" y="2049294"/>
            <a:ext cx="5473700" cy="4129257"/>
          </a:xfrm>
        </p:spPr>
        <p:txBody>
          <a:bodyPr>
            <a:normAutofit/>
          </a:bodyPr>
          <a:lstStyle>
            <a:lvl1pPr marL="116414" marR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900">
                <a:sym typeface="Wingdings" panose="05000000000000000000" pitchFamily="2" charset="2"/>
              </a:defRPr>
            </a:lvl1pPr>
          </a:lstStyle>
          <a:p>
            <a:pPr marL="116414" marR="0" lvl="0" indent="-116414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524729" y="1337240"/>
            <a:ext cx="5472000" cy="5544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6186812" y="1337240"/>
            <a:ext cx="5472000" cy="5544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33129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544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181021A-3936-4314-B372-181017F9C4DA}"/>
              </a:ext>
            </a:extLst>
          </p:cNvPr>
          <p:cNvGrpSpPr/>
          <p:nvPr userDrawn="1"/>
        </p:nvGrpSpPr>
        <p:grpSpPr>
          <a:xfrm>
            <a:off x="10281413" y="576640"/>
            <a:ext cx="1485139" cy="494922"/>
            <a:chOff x="10281410" y="576640"/>
            <a:chExt cx="1485139" cy="494922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410" y="576640"/>
              <a:ext cx="1485139" cy="49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D31DC9-7085-469E-8392-94A9BF7C889A}"/>
                </a:ext>
              </a:extLst>
            </p:cNvPr>
            <p:cNvSpPr/>
            <p:nvPr userDrawn="1"/>
          </p:nvSpPr>
          <p:spPr>
            <a:xfrm>
              <a:off x="10776520" y="985490"/>
              <a:ext cx="611783" cy="8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C1C65B6-7962-45FE-8927-B3FFD6DA911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" t="83959" r="49438"/>
            <a:stretch/>
          </p:blipFill>
          <p:spPr bwMode="auto">
            <a:xfrm>
              <a:off x="10701338" y="988174"/>
              <a:ext cx="707231" cy="78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88" y="1321308"/>
            <a:ext cx="6745224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5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1" y="1252546"/>
            <a:ext cx="11252203" cy="2471967"/>
          </a:xfrm>
        </p:spPr>
        <p:txBody>
          <a:bodyPr anchor="b" anchorCtr="0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GB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901" y="4149080"/>
            <a:ext cx="11252203" cy="223267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HelveticaNeueLT Pro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745999" y="3886448"/>
            <a:ext cx="27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40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1" y="1252546"/>
            <a:ext cx="11252203" cy="2471967"/>
          </a:xfrm>
        </p:spPr>
        <p:txBody>
          <a:bodyPr anchor="b" anchorCtr="0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GB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900" y="4149080"/>
            <a:ext cx="5626101" cy="223267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HelveticaNeueLT Pro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745999" y="3886448"/>
            <a:ext cx="27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/>
          <p:cNvSpPr>
            <a:spLocks noGrp="1"/>
          </p:cNvSpPr>
          <p:nvPr>
            <p:ph type="body" idx="13"/>
          </p:nvPr>
        </p:nvSpPr>
        <p:spPr>
          <a:xfrm>
            <a:off x="6108700" y="4149080"/>
            <a:ext cx="5626101" cy="223267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HelveticaNeueLT Pro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4578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EC0BB7-B5D4-4B0F-ABA5-2BB6879DD244}"/>
              </a:ext>
            </a:extLst>
          </p:cNvPr>
          <p:cNvSpPr/>
          <p:nvPr userDrawn="1"/>
        </p:nvSpPr>
        <p:spPr>
          <a:xfrm>
            <a:off x="10008443" y="61482"/>
            <a:ext cx="216024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68760"/>
            <a:ext cx="12192000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1851" y="1252546"/>
            <a:ext cx="10515600" cy="2176459"/>
          </a:xfrm>
        </p:spPr>
        <p:txBody>
          <a:bodyPr anchor="ctr" anchorCtr="0"/>
          <a:lstStyle>
            <a:lvl1pPr algn="ctr">
              <a:lnSpc>
                <a:spcPts val="89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Modifiez le style du titre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020751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HelveticaNeueLT Pro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746000" y="3713354"/>
            <a:ext cx="27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5519823-7CFC-4039-8C3C-4D4285219551}"/>
              </a:ext>
            </a:extLst>
          </p:cNvPr>
          <p:cNvGrpSpPr/>
          <p:nvPr userDrawn="1"/>
        </p:nvGrpSpPr>
        <p:grpSpPr>
          <a:xfrm>
            <a:off x="10281413" y="356462"/>
            <a:ext cx="1485139" cy="494922"/>
            <a:chOff x="10281410" y="576640"/>
            <a:chExt cx="1485139" cy="49492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5146C92-1998-4521-A553-9367B47FD1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410" y="576640"/>
              <a:ext cx="1485139" cy="49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150005-CB2F-49D1-BFCE-BCDDC807ACCE}"/>
                </a:ext>
              </a:extLst>
            </p:cNvPr>
            <p:cNvSpPr/>
            <p:nvPr userDrawn="1"/>
          </p:nvSpPr>
          <p:spPr>
            <a:xfrm>
              <a:off x="10776520" y="985490"/>
              <a:ext cx="611783" cy="8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A3536A6-83ED-4D15-BE11-AC9CA5FD5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" t="83959" r="49438"/>
            <a:stretch/>
          </p:blipFill>
          <p:spPr bwMode="auto">
            <a:xfrm>
              <a:off x="10701338" y="988174"/>
              <a:ext cx="707231" cy="78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873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31743" y="336550"/>
            <a:ext cx="8149668" cy="11429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Modifiez les styles du texte du masque</a:t>
            </a:r>
          </a:p>
          <a:p>
            <a:pPr lvl="1"/>
            <a:r>
              <a:rPr lang="en-GB" dirty="0"/>
              <a:t>Deuxième niveau</a:t>
            </a:r>
          </a:p>
          <a:p>
            <a:pPr lvl="2"/>
            <a:r>
              <a:rPr lang="en-GB" dirty="0"/>
              <a:t>Troisième niveau</a:t>
            </a:r>
          </a:p>
          <a:p>
            <a:pPr lvl="3"/>
            <a:r>
              <a:rPr lang="en-GB" dirty="0"/>
              <a:t>Quatrième niveau</a:t>
            </a:r>
          </a:p>
          <a:p>
            <a:pPr lvl="4"/>
            <a:r>
              <a:rPr lang="en-GB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4D08-892B-40CF-81C7-93A896A44B0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EECD-680E-4FA7-8CC7-70E68AE9F4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48E1A4D-AF5A-41AA-9EC9-02E3A39C0503}"/>
              </a:ext>
            </a:extLst>
          </p:cNvPr>
          <p:cNvGrpSpPr/>
          <p:nvPr userDrawn="1"/>
        </p:nvGrpSpPr>
        <p:grpSpPr>
          <a:xfrm>
            <a:off x="10281413" y="576640"/>
            <a:ext cx="1485139" cy="494922"/>
            <a:chOff x="10281410" y="576640"/>
            <a:chExt cx="1485139" cy="49492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5EF4781-6C7B-4CA6-886D-5B5F75B8E0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410" y="576640"/>
              <a:ext cx="1485139" cy="49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C6014B-3CA4-4A3A-856E-86C904425C19}"/>
                </a:ext>
              </a:extLst>
            </p:cNvPr>
            <p:cNvSpPr/>
            <p:nvPr userDrawn="1"/>
          </p:nvSpPr>
          <p:spPr>
            <a:xfrm>
              <a:off x="10776520" y="985490"/>
              <a:ext cx="611783" cy="8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1021EF7-D35A-4300-B82F-9CF23568E1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" t="83959" r="49438"/>
            <a:stretch/>
          </p:blipFill>
          <p:spPr bwMode="auto">
            <a:xfrm>
              <a:off x="10701338" y="988174"/>
              <a:ext cx="707231" cy="78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3" y="336550"/>
            <a:ext cx="1479243" cy="1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9" r:id="rId3"/>
    <p:sldLayoutId id="2147483670" r:id="rId4"/>
    <p:sldLayoutId id="2147483673" r:id="rId5"/>
    <p:sldLayoutId id="2147483671" r:id="rId6"/>
    <p:sldLayoutId id="2147483665" r:id="rId7"/>
    <p:sldLayoutId id="2147483672" r:id="rId8"/>
    <p:sldLayoutId id="2147483666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0" baseline="0">
          <a:solidFill>
            <a:srgbClr val="03365F"/>
          </a:solidFill>
          <a:latin typeface="HelveticaNeueLT Pro 95 Blk" panose="020B09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36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36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36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36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36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7052" y="377830"/>
            <a:ext cx="11133461" cy="378565"/>
          </a:xfrm>
          <a:prstGeom prst="rect">
            <a:avLst/>
          </a:prstGeom>
          <a:blipFill dpi="0" rotWithShape="1">
            <a:blip r:embed="rId18"/>
            <a:srcRect/>
            <a:tile tx="6350" ty="0" sx="100000" sy="100000" flip="none" algn="tl"/>
          </a:blipFill>
        </p:spPr>
        <p:txBody>
          <a:bodyPr vert="horz" wrap="square" lIns="91440" tIns="45720" rIns="91440" bIns="0" rtlCol="0" anchor="b">
            <a:spAutoFit/>
          </a:bodyPr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7056" y="1356361"/>
            <a:ext cx="11133463" cy="4820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9429" y="6531370"/>
            <a:ext cx="771673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7051" y="6518709"/>
            <a:ext cx="197752" cy="14831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 bwMode="black">
          <a:xfrm>
            <a:off x="10856385" y="6500874"/>
            <a:ext cx="804131" cy="140805"/>
            <a:chOff x="8142287" y="6500813"/>
            <a:chExt cx="603098" cy="140805"/>
          </a:xfrm>
        </p:grpSpPr>
        <p:sp>
          <p:nvSpPr>
            <p:cNvPr id="61" name="Freeform 27"/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8"/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9"/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30"/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31"/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32"/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Connecteur droit 14"/>
          <p:cNvCxnSpPr>
            <a:cxnSpLocks/>
          </p:cNvCxnSpPr>
          <p:nvPr/>
        </p:nvCxnSpPr>
        <p:spPr>
          <a:xfrm>
            <a:off x="832980" y="6534149"/>
            <a:ext cx="0" cy="1188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5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73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kern="1200" cap="all" baseline="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73050" indent="-920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S PMincho" panose="02020600040205080304" pitchFamily="18" charset="-128"/>
        <a:buChar char="┃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622300" indent="-1381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95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 Narrow" panose="020B060602020203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6" orient="horz" pos="3892" userDrawn="1">
          <p15:clr>
            <a:srgbClr val="F26B43"/>
          </p15:clr>
        </p15:guide>
        <p15:guide id="7" pos="248" userDrawn="1">
          <p15:clr>
            <a:srgbClr val="F26B43"/>
          </p15:clr>
        </p15:guide>
        <p15:guide id="9" pos="5509" userDrawn="1">
          <p15:clr>
            <a:srgbClr val="F26B43"/>
          </p15:clr>
        </p15:guide>
        <p15:guide id="10" orient="horz" pos="8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7052" y="377825"/>
            <a:ext cx="11133461" cy="378565"/>
          </a:xfrm>
          <a:prstGeom prst="rect">
            <a:avLst/>
          </a:prstGeom>
          <a:blipFill dpi="0" rotWithShape="1">
            <a:blip r:embed="rId18"/>
            <a:srcRect/>
            <a:tile tx="6350" ty="0" sx="100000" sy="100000" flip="none" algn="tl"/>
          </a:blipFill>
        </p:spPr>
        <p:txBody>
          <a:bodyPr vert="horz" wrap="square" lIns="91440" tIns="45720" rIns="91440" bIns="0" rtlCol="0" anchor="b">
            <a:spAutoFit/>
          </a:bodyPr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7056" y="1356360"/>
            <a:ext cx="11133463" cy="4820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9429" y="6531352"/>
            <a:ext cx="771673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7051" y="6518709"/>
            <a:ext cx="197752" cy="14831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 bwMode="black">
          <a:xfrm>
            <a:off x="10856385" y="6500856"/>
            <a:ext cx="804131" cy="140805"/>
            <a:chOff x="8142287" y="6500813"/>
            <a:chExt cx="603098" cy="140805"/>
          </a:xfrm>
        </p:grpSpPr>
        <p:sp>
          <p:nvSpPr>
            <p:cNvPr id="61" name="Freeform 27"/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" name="Freeform 28"/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" name="Freeform 29"/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" name="Freeform 30"/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" name="Freeform 31"/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" name="Freeform 32"/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Connecteur droit 14"/>
          <p:cNvCxnSpPr>
            <a:cxnSpLocks/>
          </p:cNvCxnSpPr>
          <p:nvPr/>
        </p:nvCxnSpPr>
        <p:spPr>
          <a:xfrm>
            <a:off x="832980" y="6534149"/>
            <a:ext cx="0" cy="1188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75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3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kern="1200" cap="all" baseline="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73050" indent="-920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S PMincho" panose="02020600040205080304" pitchFamily="18" charset="-128"/>
        <a:buChar char="┃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622300" indent="-1381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95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 Narrow" panose="020B060602020203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6" orient="horz" pos="3892" userDrawn="1">
          <p15:clr>
            <a:srgbClr val="F26B43"/>
          </p15:clr>
        </p15:guide>
        <p15:guide id="7" pos="248" userDrawn="1">
          <p15:clr>
            <a:srgbClr val="F26B43"/>
          </p15:clr>
        </p15:guide>
        <p15:guide id="9" pos="5509" userDrawn="1">
          <p15:clr>
            <a:srgbClr val="F26B43"/>
          </p15:clr>
        </p15:guide>
        <p15:guide id="10" orient="horz" pos="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BFC76E-DBD6-4B21-8026-49C177E4890B}"/>
              </a:ext>
            </a:extLst>
          </p:cNvPr>
          <p:cNvSpPr/>
          <p:nvPr/>
        </p:nvSpPr>
        <p:spPr>
          <a:xfrm>
            <a:off x="12367757" y="0"/>
            <a:ext cx="2514435" cy="707886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</a:rPr>
              <a:t>To change the image: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Right click on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Click “Format background”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Choose your image (Size: 1400x1050px)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07368" y="2237384"/>
            <a:ext cx="4536504" cy="1477328"/>
          </a:xfrm>
        </p:spPr>
        <p:txBody>
          <a:bodyPr/>
          <a:lstStyle/>
          <a:p>
            <a:r>
              <a:rPr lang="pl-PL" dirty="0" err="1" smtClean="0"/>
              <a:t>Webinar</a:t>
            </a:r>
            <a:r>
              <a:rPr lang="pl-PL" dirty="0" smtClean="0"/>
              <a:t>: the</a:t>
            </a:r>
            <a:r>
              <a:rPr lang="en-US" dirty="0" smtClean="0"/>
              <a:t> </a:t>
            </a:r>
            <a:r>
              <a:rPr lang="en-US" dirty="0"/>
              <a:t>impact of </a:t>
            </a:r>
            <a:r>
              <a:rPr lang="en-US" dirty="0" smtClean="0"/>
              <a:t>COVID-1</a:t>
            </a:r>
            <a:r>
              <a:rPr lang="pl-PL" dirty="0" smtClean="0"/>
              <a:t>9. </a:t>
            </a:r>
            <a:br>
              <a:rPr lang="pl-PL" dirty="0" smtClean="0"/>
            </a:br>
            <a:r>
              <a:rPr lang="pl-PL" dirty="0" smtClean="0"/>
              <a:t>Has a </a:t>
            </a:r>
            <a:r>
              <a:rPr lang="pl-PL" dirty="0" err="1" smtClean="0"/>
              <a:t>recovery</a:t>
            </a:r>
            <a:r>
              <a:rPr lang="pl-PL" dirty="0" smtClean="0"/>
              <a:t> </a:t>
            </a:r>
            <a:r>
              <a:rPr lang="pl-PL" dirty="0" err="1" smtClean="0"/>
              <a:t>already</a:t>
            </a:r>
            <a:r>
              <a:rPr lang="pl-PL" dirty="0" smtClean="0"/>
              <a:t> </a:t>
            </a:r>
            <a:r>
              <a:rPr lang="pl-PL" dirty="0" err="1" smtClean="0"/>
              <a:t>started</a:t>
            </a:r>
            <a:r>
              <a:rPr lang="pl-PL" dirty="0" smtClean="0"/>
              <a:t>?</a:t>
            </a:r>
            <a:endParaRPr lang="en-US" dirty="0"/>
          </a:p>
          <a:p>
            <a:endParaRPr lang="pl-PL" dirty="0"/>
          </a:p>
          <a:p>
            <a:endParaRPr lang="pl-PL" dirty="0"/>
          </a:p>
          <a:p>
            <a:endParaRPr lang="pl-PL" sz="1000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07368" y="3933056"/>
            <a:ext cx="3271838" cy="1795101"/>
          </a:xfrm>
        </p:spPr>
        <p:txBody>
          <a:bodyPr>
            <a:normAutofit/>
          </a:bodyPr>
          <a:lstStyle/>
          <a:p>
            <a:r>
              <a:rPr lang="en-GB" sz="1400" dirty="0" smtClean="0"/>
              <a:t>Grzegorz </a:t>
            </a:r>
            <a:r>
              <a:rPr lang="en-GB" sz="1400" dirty="0" err="1" smtClean="0"/>
              <a:t>Sielewicz</a:t>
            </a:r>
            <a:endParaRPr lang="pl-PL" sz="1400" dirty="0" smtClean="0"/>
          </a:p>
          <a:p>
            <a:r>
              <a:rPr lang="pl-PL" cap="none" dirty="0"/>
              <a:t>Economist Central &amp; Eastern </a:t>
            </a:r>
            <a:r>
              <a:rPr lang="pl-PL" cap="none" dirty="0" smtClean="0"/>
              <a:t>Europe</a:t>
            </a:r>
            <a:r>
              <a:rPr lang="de-AT" cap="none" dirty="0" smtClean="0"/>
              <a:t> Region</a:t>
            </a:r>
            <a:endParaRPr lang="pl-PL" cap="none" dirty="0"/>
          </a:p>
          <a:p>
            <a:endParaRPr lang="pl-PL" cap="none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cap="none" dirty="0" smtClean="0"/>
              <a:t>17</a:t>
            </a:r>
            <a:r>
              <a:rPr lang="pl-PL" cap="none" baseline="30000" dirty="0" smtClean="0"/>
              <a:t>th</a:t>
            </a:r>
            <a:r>
              <a:rPr lang="pl-PL" cap="none" dirty="0" smtClean="0"/>
              <a:t> </a:t>
            </a:r>
            <a:r>
              <a:rPr lang="pl-PL" cap="none" dirty="0" err="1" smtClean="0"/>
              <a:t>June</a:t>
            </a:r>
            <a:r>
              <a:rPr lang="pl-PL" cap="none" dirty="0" smtClean="0"/>
              <a:t> </a:t>
            </a:r>
            <a:r>
              <a:rPr lang="pl-PL" cap="none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3511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smtClean="0"/>
              <a:t>CEE: </a:t>
            </a:r>
            <a:r>
              <a:rPr lang="pl-PL" dirty="0" err="1" smtClean="0"/>
              <a:t>Promptly</a:t>
            </a:r>
            <a:r>
              <a:rPr lang="pl-PL" dirty="0" smtClean="0"/>
              <a:t> </a:t>
            </a:r>
            <a:r>
              <a:rPr lang="pl-PL" dirty="0" err="1" smtClean="0"/>
              <a:t>introduced</a:t>
            </a:r>
            <a:r>
              <a:rPr lang="pl-PL" dirty="0" smtClean="0"/>
              <a:t> </a:t>
            </a:r>
            <a:r>
              <a:rPr lang="pl-PL" dirty="0" err="1" smtClean="0"/>
              <a:t>restrictions</a:t>
            </a:r>
            <a:endParaRPr lang="fr-FR" dirty="0"/>
          </a:p>
        </p:txBody>
      </p:sp>
      <p:sp>
        <p:nvSpPr>
          <p:cNvPr id="10" name="CaixaDeTexto 1"/>
          <p:cNvSpPr txBox="1"/>
          <p:nvPr/>
        </p:nvSpPr>
        <p:spPr>
          <a:xfrm>
            <a:off x="3658865" y="6161312"/>
            <a:ext cx="1419613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Oxford University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76" y="1907975"/>
            <a:ext cx="4266859" cy="3992840"/>
          </a:xfrm>
          <a:prstGeom prst="rect">
            <a:avLst/>
          </a:prstGeom>
        </p:spPr>
      </p:pic>
      <p:sp>
        <p:nvSpPr>
          <p:cNvPr id="15" name="Content Placeholder 7"/>
          <p:cNvSpPr>
            <a:spLocks noGrp="1"/>
          </p:cNvSpPr>
          <p:nvPr>
            <p:ph sz="quarter" idx="15"/>
          </p:nvPr>
        </p:nvSpPr>
        <p:spPr>
          <a:xfrm>
            <a:off x="6827477" y="1428644"/>
            <a:ext cx="4765919" cy="554400"/>
          </a:xfrm>
        </p:spPr>
        <p:txBody>
          <a:bodyPr>
            <a:normAutofit fontScale="92500" lnSpcReduction="10000"/>
          </a:bodyPr>
          <a:lstStyle/>
          <a:p>
            <a:r>
              <a:rPr lang="pl-PL" sz="1900" dirty="0" err="1" smtClean="0"/>
              <a:t>Health</a:t>
            </a:r>
            <a:r>
              <a:rPr lang="pl-PL" sz="1900" dirty="0" smtClean="0"/>
              <a:t> </a:t>
            </a:r>
            <a:r>
              <a:rPr lang="pl-PL" sz="1900" dirty="0" err="1" smtClean="0"/>
              <a:t>indicators</a:t>
            </a:r>
            <a:r>
              <a:rPr lang="pl-PL" sz="1900" dirty="0" smtClean="0"/>
              <a:t>: </a:t>
            </a:r>
            <a:r>
              <a:rPr lang="pl-PL" sz="1900" dirty="0" err="1" smtClean="0"/>
              <a:t>healthcare</a:t>
            </a:r>
            <a:r>
              <a:rPr lang="pl-PL" sz="1900" dirty="0" smtClean="0"/>
              <a:t> </a:t>
            </a:r>
            <a:r>
              <a:rPr lang="pl-PL" sz="1900" dirty="0" err="1" smtClean="0"/>
              <a:t>spending</a:t>
            </a:r>
            <a:r>
              <a:rPr lang="pl-PL" sz="1900" dirty="0" smtClean="0"/>
              <a:t> </a:t>
            </a:r>
            <a:br>
              <a:rPr lang="pl-PL" sz="1900" dirty="0" smtClean="0"/>
            </a:br>
            <a:r>
              <a:rPr lang="pl-PL" sz="1900" dirty="0" smtClean="0"/>
              <a:t>and </a:t>
            </a:r>
            <a:r>
              <a:rPr lang="pl-PL" sz="1900" dirty="0" err="1" smtClean="0"/>
              <a:t>health</a:t>
            </a:r>
            <a:r>
              <a:rPr lang="pl-PL" sz="1900" dirty="0" smtClean="0"/>
              <a:t> </a:t>
            </a:r>
            <a:r>
              <a:rPr lang="pl-PL" sz="1900" dirty="0" err="1" smtClean="0"/>
              <a:t>security</a:t>
            </a:r>
            <a:r>
              <a:rPr lang="pl-PL" sz="1900" dirty="0" smtClean="0"/>
              <a:t> index</a:t>
            </a:r>
            <a:endParaRPr lang="fr-FR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7251477" y="5669308"/>
            <a:ext cx="4083101" cy="324560"/>
          </a:xfrm>
        </p:spPr>
        <p:txBody>
          <a:bodyPr>
            <a:normAutofit/>
          </a:bodyPr>
          <a:lstStyle/>
          <a:p>
            <a:r>
              <a:rPr lang="fr-FR" sz="1200" dirty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</a:t>
            </a:r>
            <a:r>
              <a:rPr lang="fr-FR" sz="1200" dirty="0" err="1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lang="fr-FR" sz="1200" dirty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 of GDP)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5"/>
          </p:nvPr>
        </p:nvSpPr>
        <p:spPr>
          <a:xfrm rot="16200000">
            <a:off x="5161046" y="3790172"/>
            <a:ext cx="3312368" cy="324560"/>
          </a:xfrm>
        </p:spPr>
        <p:txBody>
          <a:bodyPr>
            <a:normAutofit/>
          </a:bodyPr>
          <a:lstStyle/>
          <a:p>
            <a:r>
              <a:rPr lang="fr-FR" sz="1200" dirty="0" err="1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sz="1200" dirty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fr-FR" sz="1200" dirty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dirty="0" err="1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fr-FR" sz="1200" dirty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endParaRPr lang="fr-FR" sz="1200" dirty="0">
              <a:solidFill>
                <a:srgbClr val="03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"/>
          <p:cNvSpPr txBox="1"/>
          <p:nvPr/>
        </p:nvSpPr>
        <p:spPr>
          <a:xfrm>
            <a:off x="9638430" y="6087157"/>
            <a:ext cx="1975856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World Bank, GHS Index, </a:t>
            </a:r>
            <a:r>
              <a:rPr lang="pl-PL" sz="800" i="1" dirty="0" err="1" smtClean="0">
                <a:solidFill>
                  <a:srgbClr val="03365F"/>
                </a:solidFill>
                <a:latin typeface="Helvetica 55 Roman" pitchFamily="34" charset="0"/>
              </a:rPr>
              <a:t>wiiw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785" y="2320911"/>
            <a:ext cx="4688501" cy="3334369"/>
          </a:xfrm>
          <a:prstGeom prst="rect">
            <a:avLst/>
          </a:prstGeom>
        </p:spPr>
      </p:pic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1200985" y="5861975"/>
            <a:ext cx="3526864" cy="324560"/>
          </a:xfrm>
        </p:spPr>
        <p:txBody>
          <a:bodyPr>
            <a:normAutofit/>
          </a:bodyPr>
          <a:lstStyle/>
          <a:p>
            <a:r>
              <a:rPr lang="pl-PL" sz="1200" dirty="0" err="1" smtClean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l-PL" sz="1200" dirty="0" smtClean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200" dirty="0" err="1" smtClean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pl-PL" sz="1200" dirty="0" smtClean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pl-PL" sz="1200" dirty="0" err="1" smtClean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fr-FR" sz="1200" dirty="0">
              <a:solidFill>
                <a:srgbClr val="03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5"/>
          </p:nvPr>
        </p:nvSpPr>
        <p:spPr>
          <a:xfrm rot="16200000">
            <a:off x="-1054394" y="3708466"/>
            <a:ext cx="3475780" cy="324560"/>
          </a:xfrm>
        </p:spPr>
        <p:txBody>
          <a:bodyPr>
            <a:normAutofit/>
          </a:bodyPr>
          <a:lstStyle/>
          <a:p>
            <a:r>
              <a:rPr lang="pl-PL" sz="1200" dirty="0" err="1" smtClean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Stringency</a:t>
            </a:r>
            <a:r>
              <a:rPr lang="pl-PL" sz="1200" dirty="0" smtClean="0">
                <a:solidFill>
                  <a:srgbClr val="03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  <a:endParaRPr lang="fr-FR" sz="1200" dirty="0">
              <a:solidFill>
                <a:srgbClr val="03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727656" y="1400163"/>
            <a:ext cx="4587643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dirty="0" err="1" smtClean="0"/>
              <a:t>Stringency</a:t>
            </a:r>
            <a:r>
              <a:rPr lang="pl-PL" dirty="0" smtClean="0"/>
              <a:t> index and a </a:t>
            </a:r>
            <a:r>
              <a:rPr lang="pl-PL" dirty="0" err="1" smtClean="0"/>
              <a:t>number</a:t>
            </a:r>
            <a:r>
              <a:rPr lang="pl-PL" dirty="0" smtClean="0"/>
              <a:t> of Covid-19 </a:t>
            </a:r>
            <a:r>
              <a:rPr lang="pl-PL" dirty="0" err="1" smtClean="0"/>
              <a:t>cases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0" dirty="0" smtClean="0"/>
              <a:t>(as </a:t>
            </a:r>
            <a:r>
              <a:rPr lang="pl-PL" b="0" dirty="0" err="1" smtClean="0"/>
              <a:t>reported</a:t>
            </a:r>
            <a:r>
              <a:rPr lang="pl-PL" b="0" dirty="0" smtClean="0"/>
              <a:t> on 15</a:t>
            </a:r>
            <a:r>
              <a:rPr lang="pl-PL" b="0" baseline="30000" dirty="0" smtClean="0"/>
              <a:t>th</a:t>
            </a:r>
            <a:r>
              <a:rPr lang="pl-PL" b="0" dirty="0" smtClean="0"/>
              <a:t> March 2020)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4646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the End of </a:t>
            </a:r>
            <a:r>
              <a:rPr lang="pl-PL" dirty="0" err="1" smtClean="0"/>
              <a:t>cee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</a:t>
            </a:r>
            <a:r>
              <a:rPr lang="pl-PL" dirty="0" err="1" smtClean="0"/>
              <a:t>driven</a:t>
            </a:r>
            <a:r>
              <a:rPr lang="pl-PL" dirty="0" smtClean="0"/>
              <a:t> by </a:t>
            </a:r>
            <a:r>
              <a:rPr lang="pl-PL" dirty="0" err="1" smtClean="0"/>
              <a:t>household</a:t>
            </a:r>
            <a:r>
              <a:rPr lang="pl-PL" dirty="0" smtClean="0"/>
              <a:t> </a:t>
            </a:r>
            <a:r>
              <a:rPr lang="pl-PL" dirty="0" err="1" smtClean="0"/>
              <a:t>consumption</a:t>
            </a:r>
            <a:r>
              <a:rPr lang="pl-PL" dirty="0" smtClean="0"/>
              <a:t>?</a:t>
            </a:r>
            <a:endParaRPr lang="fr-FR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727656" y="1400163"/>
            <a:ext cx="4587643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dirty="0" smtClean="0"/>
              <a:t>Retail </a:t>
            </a:r>
            <a:r>
              <a:rPr lang="pl-PL" dirty="0" err="1" smtClean="0"/>
              <a:t>sales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0" dirty="0" smtClean="0"/>
              <a:t>(%, </a:t>
            </a:r>
            <a:r>
              <a:rPr lang="pl-PL" b="0" dirty="0" err="1" smtClean="0"/>
              <a:t>YoY</a:t>
            </a:r>
            <a:r>
              <a:rPr lang="pl-PL" b="0" dirty="0" smtClean="0"/>
              <a:t> </a:t>
            </a:r>
            <a:r>
              <a:rPr lang="pl-PL" b="0" dirty="0" err="1" smtClean="0"/>
              <a:t>changes</a:t>
            </a:r>
            <a:r>
              <a:rPr lang="pl-PL" b="0" dirty="0" smtClean="0"/>
              <a:t>)</a:t>
            </a:r>
            <a:endParaRPr lang="fr-FR" b="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370" y="1903663"/>
            <a:ext cx="4038324" cy="4391577"/>
          </a:xfrm>
          <a:prstGeom prst="rect">
            <a:avLst/>
          </a:prstGeom>
        </p:spPr>
      </p:pic>
      <p:sp>
        <p:nvSpPr>
          <p:cNvPr id="12" name="CaixaDeTexto 1"/>
          <p:cNvSpPr txBox="1"/>
          <p:nvPr/>
        </p:nvSpPr>
        <p:spPr>
          <a:xfrm>
            <a:off x="9552384" y="6297379"/>
            <a:ext cx="1015657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Eurostat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548552" y="1412383"/>
            <a:ext cx="5111960" cy="542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 smtClean="0"/>
              <a:t>Unemployment</a:t>
            </a:r>
            <a:r>
              <a:rPr lang="pl-PL" dirty="0" smtClean="0"/>
              <a:t> </a:t>
            </a:r>
            <a:r>
              <a:rPr lang="pl-PL" dirty="0" err="1" smtClean="0"/>
              <a:t>rates</a:t>
            </a:r>
            <a:endParaRPr lang="pl-P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0" dirty="0" smtClean="0"/>
              <a:t>(%)</a:t>
            </a:r>
          </a:p>
        </p:txBody>
      </p:sp>
      <p:sp>
        <p:nvSpPr>
          <p:cNvPr id="10" name="CaixaDeTexto 1"/>
          <p:cNvSpPr txBox="1"/>
          <p:nvPr/>
        </p:nvSpPr>
        <p:spPr>
          <a:xfrm>
            <a:off x="4040259" y="6285131"/>
            <a:ext cx="1011388" cy="24622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Eurostat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1989874"/>
            <a:ext cx="3755653" cy="42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err="1" smtClean="0"/>
              <a:t>slow</a:t>
            </a:r>
            <a:r>
              <a:rPr lang="pl-PL" dirty="0" smtClean="0"/>
              <a:t> and </a:t>
            </a:r>
            <a:r>
              <a:rPr lang="pl-PL" dirty="0" err="1" smtClean="0"/>
              <a:t>gradual</a:t>
            </a:r>
            <a:r>
              <a:rPr lang="pl-PL" dirty="0" smtClean="0"/>
              <a:t> </a:t>
            </a:r>
            <a:r>
              <a:rPr lang="pl-PL" dirty="0" err="1" smtClean="0"/>
              <a:t>rebound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started</a:t>
            </a:r>
            <a:endParaRPr lang="fr-FR" dirty="0"/>
          </a:p>
        </p:txBody>
      </p:sp>
      <p:sp>
        <p:nvSpPr>
          <p:cNvPr id="10" name="CaixaDeTexto 1"/>
          <p:cNvSpPr txBox="1"/>
          <p:nvPr/>
        </p:nvSpPr>
        <p:spPr>
          <a:xfrm>
            <a:off x="4284902" y="6176059"/>
            <a:ext cx="1011388" cy="24622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Eurostat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27656" y="1400163"/>
            <a:ext cx="5111960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dirty="0" smtClean="0"/>
              <a:t>Retail </a:t>
            </a:r>
            <a:r>
              <a:rPr lang="pl-PL" dirty="0" err="1" smtClean="0"/>
              <a:t>confidence</a:t>
            </a:r>
            <a:r>
              <a:rPr lang="pl-PL" dirty="0" smtClean="0"/>
              <a:t> </a:t>
            </a:r>
            <a:r>
              <a:rPr lang="pl-PL" dirty="0" err="1" smtClean="0"/>
              <a:t>indicator</a:t>
            </a:r>
            <a:endParaRPr lang="pl-PL" dirty="0" smtClean="0"/>
          </a:p>
          <a:p>
            <a:pPr>
              <a:lnSpc>
                <a:spcPct val="100000"/>
              </a:lnSpc>
            </a:pPr>
            <a:endParaRPr lang="fr-FR" b="0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548552" y="1412383"/>
            <a:ext cx="5111960" cy="542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Google </a:t>
            </a:r>
            <a:r>
              <a:rPr lang="pl-PL" dirty="0" err="1"/>
              <a:t>mobility</a:t>
            </a:r>
            <a:r>
              <a:rPr lang="pl-PL" dirty="0"/>
              <a:t>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0" dirty="0"/>
              <a:t>(%, </a:t>
            </a:r>
            <a:r>
              <a:rPr lang="pl-PL" b="0" dirty="0" err="1"/>
              <a:t>change</a:t>
            </a:r>
            <a:r>
              <a:rPr lang="pl-PL" b="0" dirty="0"/>
              <a:t> versus </a:t>
            </a:r>
            <a:r>
              <a:rPr lang="pl-PL" b="0" dirty="0" err="1"/>
              <a:t>baseline</a:t>
            </a:r>
            <a:r>
              <a:rPr lang="pl-PL" b="0" dirty="0"/>
              <a:t>)</a:t>
            </a:r>
          </a:p>
        </p:txBody>
      </p:sp>
      <p:sp>
        <p:nvSpPr>
          <p:cNvPr id="12" name="CaixaDeTexto 1"/>
          <p:cNvSpPr txBox="1"/>
          <p:nvPr/>
        </p:nvSpPr>
        <p:spPr>
          <a:xfrm>
            <a:off x="9768408" y="6176063"/>
            <a:ext cx="964361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Google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058056"/>
            <a:ext cx="4032448" cy="39606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66" y="1710577"/>
            <a:ext cx="4748556" cy="44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err="1" smtClean="0"/>
              <a:t>Contracted</a:t>
            </a:r>
            <a:r>
              <a:rPr lang="pl-PL" dirty="0" smtClean="0"/>
              <a:t> </a:t>
            </a:r>
            <a:r>
              <a:rPr lang="pl-PL" dirty="0" err="1" smtClean="0"/>
              <a:t>demand</a:t>
            </a:r>
            <a:r>
              <a:rPr lang="pl-PL" dirty="0" smtClean="0"/>
              <a:t> and </a:t>
            </a:r>
            <a:r>
              <a:rPr lang="pl-PL" dirty="0" err="1" smtClean="0"/>
              <a:t>lockdown</a:t>
            </a:r>
            <a:r>
              <a:rPr lang="pl-PL" dirty="0" smtClean="0"/>
              <a:t> </a:t>
            </a:r>
            <a:r>
              <a:rPr lang="pl-PL" dirty="0" err="1" smtClean="0"/>
              <a:t>took</a:t>
            </a:r>
            <a:r>
              <a:rPr lang="pl-PL" dirty="0" smtClean="0"/>
              <a:t> a </a:t>
            </a:r>
            <a:r>
              <a:rPr lang="pl-PL" dirty="0" err="1" smtClean="0"/>
              <a:t>toll</a:t>
            </a:r>
            <a:r>
              <a:rPr lang="pl-PL" dirty="0" smtClean="0"/>
              <a:t> on </a:t>
            </a:r>
            <a:r>
              <a:rPr lang="pl-PL" dirty="0" err="1" smtClean="0"/>
              <a:t>manufacturing</a:t>
            </a:r>
            <a:endParaRPr lang="fr-FR" dirty="0"/>
          </a:p>
        </p:txBody>
      </p:sp>
      <p:sp>
        <p:nvSpPr>
          <p:cNvPr id="10" name="CaixaDeTexto 1"/>
          <p:cNvSpPr txBox="1"/>
          <p:nvPr/>
        </p:nvSpPr>
        <p:spPr>
          <a:xfrm>
            <a:off x="3449671" y="6167830"/>
            <a:ext cx="1836394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err="1">
                <a:solidFill>
                  <a:srgbClr val="03365F"/>
                </a:solidFill>
                <a:latin typeface="Helvetica 55 Roman" pitchFamily="34" charset="0"/>
              </a:rPr>
              <a:t>Markit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,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HALPIM, </a:t>
            </a:r>
            <a:r>
              <a:rPr lang="pl-PL" sz="800" i="1" dirty="0" err="1" smtClean="0">
                <a:solidFill>
                  <a:srgbClr val="03365F"/>
                </a:solidFill>
                <a:latin typeface="Helvetica 55 Roman" pitchFamily="34" charset="0"/>
              </a:rPr>
              <a:t>UniCredit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27656" y="1400163"/>
            <a:ext cx="4864288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dirty="0" smtClean="0"/>
              <a:t>PMI Manufacturing</a:t>
            </a:r>
          </a:p>
          <a:p>
            <a:pPr>
              <a:lnSpc>
                <a:spcPct val="100000"/>
              </a:lnSpc>
            </a:pPr>
            <a:endParaRPr lang="fr-FR" b="0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548552" y="1412383"/>
            <a:ext cx="5111960" cy="542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 smtClean="0"/>
              <a:t>Industrial</a:t>
            </a:r>
            <a:r>
              <a:rPr lang="pl-PL" dirty="0" smtClean="0"/>
              <a:t> </a:t>
            </a:r>
            <a:r>
              <a:rPr lang="pl-PL" dirty="0" err="1" smtClean="0"/>
              <a:t>production</a:t>
            </a:r>
            <a:endParaRPr lang="pl-P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0" dirty="0" smtClean="0"/>
              <a:t>(%, </a:t>
            </a:r>
            <a:r>
              <a:rPr lang="pl-PL" b="0" dirty="0" err="1" smtClean="0"/>
              <a:t>YoY</a:t>
            </a:r>
            <a:r>
              <a:rPr lang="pl-PL" b="0" dirty="0" smtClean="0"/>
              <a:t> </a:t>
            </a:r>
            <a:r>
              <a:rPr lang="pl-PL" b="0" dirty="0" err="1" smtClean="0"/>
              <a:t>changes</a:t>
            </a:r>
            <a:r>
              <a:rPr lang="pl-PL" b="0" dirty="0" smtClean="0"/>
              <a:t>)</a:t>
            </a:r>
          </a:p>
        </p:txBody>
      </p:sp>
      <p:sp>
        <p:nvSpPr>
          <p:cNvPr id="12" name="CaixaDeTexto 1"/>
          <p:cNvSpPr txBox="1"/>
          <p:nvPr/>
        </p:nvSpPr>
        <p:spPr>
          <a:xfrm>
            <a:off x="10087037" y="6175826"/>
            <a:ext cx="1015657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Eurostat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3" y="2013601"/>
            <a:ext cx="3797018" cy="41542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1719492"/>
            <a:ext cx="3998117" cy="43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smtClean="0"/>
              <a:t>Russia: The covid-19 </a:t>
            </a:r>
            <a:r>
              <a:rPr lang="pl-PL" dirty="0" err="1" smtClean="0"/>
              <a:t>impact</a:t>
            </a:r>
            <a:r>
              <a:rPr lang="pl-PL" dirty="0" smtClean="0"/>
              <a:t> </a:t>
            </a:r>
            <a:r>
              <a:rPr lang="pl-PL" dirty="0" err="1" smtClean="0"/>
              <a:t>comes</a:t>
            </a:r>
            <a:r>
              <a:rPr lang="pl-PL" dirty="0" smtClean="0"/>
              <a:t> with a </a:t>
            </a:r>
            <a:r>
              <a:rPr lang="pl-PL" dirty="0" err="1" smtClean="0"/>
              <a:t>delay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44879" y="1478748"/>
            <a:ext cx="4631041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dirty="0" smtClean="0"/>
              <a:t>Russia</a:t>
            </a:r>
            <a:r>
              <a:rPr lang="pl-PL" sz="1600" dirty="0"/>
              <a:t>: </a:t>
            </a:r>
            <a:r>
              <a:rPr lang="pl-PL" sz="1600" dirty="0" err="1"/>
              <a:t>Purchasing</a:t>
            </a:r>
            <a:r>
              <a:rPr lang="pl-PL" sz="1600" dirty="0"/>
              <a:t> </a:t>
            </a:r>
            <a:r>
              <a:rPr lang="pl-PL" sz="1600" dirty="0" err="1"/>
              <a:t>Managers</a:t>
            </a:r>
            <a:r>
              <a:rPr lang="pl-PL" sz="1600" dirty="0"/>
              <a:t>’ Index (PMI</a:t>
            </a:r>
            <a:r>
              <a:rPr lang="pl-PL" sz="1600" dirty="0" smtClean="0"/>
              <a:t>)</a:t>
            </a:r>
          </a:p>
          <a:p>
            <a:pPr>
              <a:lnSpc>
                <a:spcPct val="100000"/>
              </a:lnSpc>
            </a:pPr>
            <a:endParaRPr lang="fr-FR" sz="1600" dirty="0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5"/>
          </p:nvPr>
        </p:nvSpPr>
        <p:spPr>
          <a:xfrm>
            <a:off x="6548552" y="1478748"/>
            <a:ext cx="5111960" cy="554400"/>
          </a:xfrm>
        </p:spPr>
        <p:txBody>
          <a:bodyPr>
            <a:noAutofit/>
          </a:bodyPr>
          <a:lstStyle/>
          <a:p>
            <a:r>
              <a:rPr lang="pl-PL" sz="1600" dirty="0" smtClean="0"/>
              <a:t>Russia: </a:t>
            </a:r>
            <a:r>
              <a:rPr lang="pl-PL" sz="1600" dirty="0" err="1" smtClean="0"/>
              <a:t>Industrial</a:t>
            </a:r>
            <a:r>
              <a:rPr lang="pl-PL" sz="1600" dirty="0" smtClean="0"/>
              <a:t> </a:t>
            </a:r>
            <a:r>
              <a:rPr lang="pl-PL" sz="1600" dirty="0" err="1"/>
              <a:t>production</a:t>
            </a:r>
            <a:r>
              <a:rPr lang="pl-PL" sz="1600" dirty="0"/>
              <a:t> </a:t>
            </a:r>
            <a:r>
              <a:rPr lang="pl-PL" sz="1600" dirty="0" smtClean="0"/>
              <a:t>and </a:t>
            </a:r>
            <a:r>
              <a:rPr lang="pl-PL" sz="1600" dirty="0" err="1" smtClean="0"/>
              <a:t>retail</a:t>
            </a:r>
            <a:r>
              <a:rPr lang="pl-PL" sz="1600" dirty="0" smtClean="0"/>
              <a:t> </a:t>
            </a:r>
            <a:r>
              <a:rPr lang="pl-PL" sz="1600" dirty="0" err="1" smtClean="0"/>
              <a:t>sales</a:t>
            </a:r>
            <a:endParaRPr lang="pl-PL" sz="1600" dirty="0"/>
          </a:p>
          <a:p>
            <a:r>
              <a:rPr lang="pl-PL" sz="1600" b="0" dirty="0"/>
              <a:t>(</a:t>
            </a:r>
            <a:r>
              <a:rPr lang="pl-PL" sz="1600" b="0" dirty="0" err="1"/>
              <a:t>YoY</a:t>
            </a:r>
            <a:r>
              <a:rPr lang="pl-PL" sz="1600" b="0" dirty="0"/>
              <a:t> </a:t>
            </a:r>
            <a:r>
              <a:rPr lang="pl-PL" sz="1600" b="0" dirty="0" err="1"/>
              <a:t>changes</a:t>
            </a:r>
            <a:r>
              <a:rPr lang="pl-PL" sz="1600" b="0" dirty="0"/>
              <a:t>)</a:t>
            </a:r>
            <a:endParaRPr lang="en-US" sz="1600" b="0" dirty="0"/>
          </a:p>
        </p:txBody>
      </p:sp>
      <p:sp>
        <p:nvSpPr>
          <p:cNvPr id="12" name="CaixaDeTexto 1"/>
          <p:cNvSpPr txBox="1"/>
          <p:nvPr/>
        </p:nvSpPr>
        <p:spPr>
          <a:xfrm>
            <a:off x="4254404" y="6218432"/>
            <a:ext cx="909858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err="1" smtClean="0">
                <a:solidFill>
                  <a:srgbClr val="03365F"/>
                </a:solidFill>
                <a:latin typeface="Helvetica 55 Roman" pitchFamily="34" charset="0"/>
              </a:rPr>
              <a:t>Markit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22" name="CaixaDeTexto 1"/>
          <p:cNvSpPr txBox="1"/>
          <p:nvPr/>
        </p:nvSpPr>
        <p:spPr>
          <a:xfrm>
            <a:off x="10056440" y="6218432"/>
            <a:ext cx="980391" cy="246217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err="1">
                <a:solidFill>
                  <a:srgbClr val="03365F"/>
                </a:solidFill>
                <a:latin typeface="Helvetica 55 Roman" pitchFamily="34" charset="0"/>
              </a:rPr>
              <a:t>Rosstat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0" y="2033148"/>
            <a:ext cx="4245622" cy="4161626"/>
          </a:xfrm>
          <a:prstGeom prst="rect">
            <a:avLst/>
          </a:prstGeom>
        </p:spPr>
      </p:pic>
      <p:cxnSp>
        <p:nvCxnSpPr>
          <p:cNvPr id="13" name="Łącznik prosty 12"/>
          <p:cNvCxnSpPr/>
          <p:nvPr/>
        </p:nvCxnSpPr>
        <p:spPr>
          <a:xfrm>
            <a:off x="1271464" y="2872800"/>
            <a:ext cx="3719036" cy="0"/>
          </a:xfrm>
          <a:prstGeom prst="line">
            <a:avLst/>
          </a:prstGeom>
          <a:ln w="25400">
            <a:solidFill>
              <a:srgbClr val="ED4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2033148"/>
            <a:ext cx="3788703" cy="41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7051" y="748700"/>
            <a:ext cx="11135784" cy="33855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z="2000" dirty="0"/>
              <a:t>Tourism is an important part of Balkan economies</a:t>
            </a:r>
            <a:endParaRPr lang="fr-FR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err="1" smtClean="0"/>
              <a:t>Weak</a:t>
            </a:r>
            <a:r>
              <a:rPr lang="pl-PL" dirty="0" smtClean="0"/>
              <a:t> </a:t>
            </a:r>
            <a:r>
              <a:rPr lang="pl-PL" dirty="0" err="1" smtClean="0"/>
              <a:t>perspectives</a:t>
            </a:r>
            <a:r>
              <a:rPr lang="pl-PL" dirty="0" smtClean="0"/>
              <a:t> for </a:t>
            </a:r>
            <a:r>
              <a:rPr lang="pl-PL" dirty="0" err="1" smtClean="0"/>
              <a:t>Tourism</a:t>
            </a:r>
            <a:endParaRPr lang="fr-FR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3071968" y="1772816"/>
            <a:ext cx="5111960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 err="1" smtClean="0"/>
              <a:t>Tourism</a:t>
            </a:r>
            <a:r>
              <a:rPr lang="pl-PL" sz="2000" dirty="0" smtClean="0"/>
              <a:t> in CEE </a:t>
            </a:r>
            <a:r>
              <a:rPr lang="pl-PL" sz="2000" dirty="0" err="1" smtClean="0"/>
              <a:t>countries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0" dirty="0" smtClean="0"/>
              <a:t>(</a:t>
            </a:r>
            <a:r>
              <a:rPr lang="en-US" sz="2000" b="0" dirty="0" smtClean="0"/>
              <a:t>% </a:t>
            </a:r>
            <a:r>
              <a:rPr lang="en-US" sz="2000" b="0" dirty="0"/>
              <a:t>of GDP, </a:t>
            </a:r>
            <a:r>
              <a:rPr lang="en-US" sz="2000" b="0" dirty="0" smtClean="0"/>
              <a:t>201</a:t>
            </a:r>
            <a:r>
              <a:rPr lang="pl-PL" sz="2000" b="0" dirty="0" smtClean="0"/>
              <a:t>8)</a:t>
            </a:r>
            <a:endParaRPr lang="fr-FR" sz="2000" b="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483999"/>
            <a:ext cx="5466367" cy="3411013"/>
          </a:xfrm>
          <a:prstGeom prst="rect">
            <a:avLst/>
          </a:prstGeom>
        </p:spPr>
      </p:pic>
      <p:sp>
        <p:nvSpPr>
          <p:cNvPr id="9" name="CaixaDeTexto 1"/>
          <p:cNvSpPr txBox="1"/>
          <p:nvPr/>
        </p:nvSpPr>
        <p:spPr>
          <a:xfrm>
            <a:off x="8184232" y="5805264"/>
            <a:ext cx="1163133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World Bank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smtClean="0"/>
              <a:t>CEE </a:t>
            </a:r>
            <a:r>
              <a:rPr lang="pl-PL" dirty="0" err="1" smtClean="0"/>
              <a:t>Labour</a:t>
            </a:r>
            <a:r>
              <a:rPr lang="pl-PL" dirty="0" smtClean="0"/>
              <a:t> </a:t>
            </a:r>
            <a:r>
              <a:rPr lang="pl-PL" dirty="0" err="1" smtClean="0"/>
              <a:t>costs</a:t>
            </a:r>
            <a:r>
              <a:rPr lang="pl-PL" dirty="0" smtClean="0"/>
              <a:t> </a:t>
            </a:r>
            <a:r>
              <a:rPr lang="pl-PL" dirty="0" err="1" smtClean="0"/>
              <a:t>remain</a:t>
            </a:r>
            <a:r>
              <a:rPr lang="pl-PL" dirty="0" smtClean="0"/>
              <a:t> </a:t>
            </a:r>
            <a:r>
              <a:rPr lang="pl-PL" dirty="0" err="1" smtClean="0"/>
              <a:t>attractive</a:t>
            </a:r>
            <a:r>
              <a:rPr lang="pl-PL" dirty="0" smtClean="0"/>
              <a:t> amid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increase</a:t>
            </a:r>
            <a:r>
              <a:rPr lang="pl-PL" dirty="0" smtClean="0"/>
              <a:t> of </a:t>
            </a:r>
            <a:r>
              <a:rPr lang="pl-PL" dirty="0" err="1" smtClean="0"/>
              <a:t>productivity</a:t>
            </a:r>
            <a:endParaRPr lang="fr-FR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559036" y="1225453"/>
            <a:ext cx="5111960" cy="542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smtClean="0"/>
              <a:t>Automation: </a:t>
            </a:r>
            <a:r>
              <a:rPr lang="pl-PL" dirty="0" err="1" smtClean="0"/>
              <a:t>Use</a:t>
            </a:r>
            <a:r>
              <a:rPr lang="pl-PL" dirty="0" smtClean="0"/>
              <a:t> of service </a:t>
            </a:r>
            <a:r>
              <a:rPr lang="pl-PL" dirty="0" err="1" smtClean="0"/>
              <a:t>robots</a:t>
            </a:r>
            <a:r>
              <a:rPr lang="pl-PL" dirty="0" smtClean="0"/>
              <a:t> in </a:t>
            </a:r>
            <a:r>
              <a:rPr lang="pl-PL" dirty="0" err="1" smtClean="0"/>
              <a:t>selected</a:t>
            </a:r>
            <a:r>
              <a:rPr lang="pl-PL" dirty="0" smtClean="0"/>
              <a:t> </a:t>
            </a:r>
            <a:r>
              <a:rPr lang="pl-PL" dirty="0" err="1" smtClean="0"/>
              <a:t>sectors</a:t>
            </a:r>
            <a:endParaRPr lang="pl-P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0" dirty="0" smtClean="0"/>
              <a:t>(%, </a:t>
            </a:r>
            <a:r>
              <a:rPr lang="pl-PL" b="0" dirty="0" err="1" smtClean="0"/>
              <a:t>percentage</a:t>
            </a:r>
            <a:r>
              <a:rPr lang="pl-PL" b="0" dirty="0" smtClean="0"/>
              <a:t> of enterprises, 2018)</a:t>
            </a:r>
          </a:p>
        </p:txBody>
      </p:sp>
      <p:sp>
        <p:nvSpPr>
          <p:cNvPr id="12" name="CaixaDeTexto 1"/>
          <p:cNvSpPr txBox="1"/>
          <p:nvPr/>
        </p:nvSpPr>
        <p:spPr>
          <a:xfrm>
            <a:off x="9552384" y="6297379"/>
            <a:ext cx="1015657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Eurostat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738140" y="1213233"/>
            <a:ext cx="4587643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dirty="0" err="1" smtClean="0"/>
              <a:t>Labour</a:t>
            </a:r>
            <a:r>
              <a:rPr lang="pl-PL" dirty="0" smtClean="0"/>
              <a:t> </a:t>
            </a:r>
            <a:r>
              <a:rPr lang="pl-PL" dirty="0" err="1" smtClean="0"/>
              <a:t>costs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0" dirty="0" smtClean="0"/>
              <a:t>(EUR/h, 2018)</a:t>
            </a:r>
            <a:endParaRPr lang="fr-FR" b="0" dirty="0"/>
          </a:p>
        </p:txBody>
      </p:sp>
      <p:sp>
        <p:nvSpPr>
          <p:cNvPr id="10" name="CaixaDeTexto 1"/>
          <p:cNvSpPr txBox="1"/>
          <p:nvPr/>
        </p:nvSpPr>
        <p:spPr>
          <a:xfrm>
            <a:off x="4284902" y="6176059"/>
            <a:ext cx="1011388" cy="24622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Eurostat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8" y="1954564"/>
            <a:ext cx="4800645" cy="416696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905" y="1928869"/>
            <a:ext cx="4800416" cy="43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err="1" smtClean="0"/>
              <a:t>Digitalisation</a:t>
            </a:r>
            <a:r>
              <a:rPr lang="pl-PL" dirty="0" smtClean="0"/>
              <a:t> </a:t>
            </a:r>
            <a:r>
              <a:rPr lang="pl-PL" dirty="0" err="1" smtClean="0"/>
              <a:t>will</a:t>
            </a:r>
            <a:r>
              <a:rPr lang="pl-PL" dirty="0" smtClean="0"/>
              <a:t> </a:t>
            </a:r>
            <a:r>
              <a:rPr lang="pl-PL" dirty="0" err="1" smtClean="0"/>
              <a:t>attract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inflow</a:t>
            </a:r>
            <a:r>
              <a:rPr lang="pl-PL" dirty="0" smtClean="0"/>
              <a:t> of services outsourcing to CEE</a:t>
            </a:r>
            <a:endParaRPr lang="fr-FR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559036" y="1225453"/>
            <a:ext cx="5111960" cy="542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tertiary graduates in science, technology, engineering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and </a:t>
            </a:r>
            <a:r>
              <a:rPr lang="en-US" dirty="0"/>
              <a:t>mathematics as a share </a:t>
            </a:r>
            <a:r>
              <a:rPr lang="en-US" dirty="0" smtClean="0"/>
              <a:t>of </a:t>
            </a:r>
            <a:r>
              <a:rPr lang="en-US" dirty="0"/>
              <a:t>total new </a:t>
            </a:r>
            <a:r>
              <a:rPr lang="en-US" dirty="0" smtClean="0"/>
              <a:t>graduates</a:t>
            </a:r>
            <a:r>
              <a:rPr lang="pl-PL" dirty="0" smtClean="0"/>
              <a:t> </a:t>
            </a:r>
            <a:r>
              <a:rPr lang="pl-PL" b="0" dirty="0" smtClean="0"/>
              <a:t>(%)</a:t>
            </a:r>
          </a:p>
        </p:txBody>
      </p:sp>
      <p:sp>
        <p:nvSpPr>
          <p:cNvPr id="12" name="CaixaDeTexto 1"/>
          <p:cNvSpPr txBox="1"/>
          <p:nvPr/>
        </p:nvSpPr>
        <p:spPr>
          <a:xfrm>
            <a:off x="9492729" y="6233131"/>
            <a:ext cx="1878072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 smtClean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OECD </a:t>
            </a:r>
            <a:r>
              <a:rPr lang="pl-PL" sz="800" i="1" dirty="0" err="1">
                <a:solidFill>
                  <a:srgbClr val="03365F"/>
                </a:solidFill>
                <a:latin typeface="Helvetica 55 Roman" pitchFamily="34" charset="0"/>
              </a:rPr>
              <a:t>Going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 Digital Toolkit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738140" y="1213233"/>
            <a:ext cx="4587643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ICT task-intensive jobs as a share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total employment</a:t>
            </a:r>
            <a:r>
              <a:rPr lang="pl-PL" dirty="0" smtClean="0"/>
              <a:t> </a:t>
            </a:r>
            <a:r>
              <a:rPr lang="pl-PL" b="0" dirty="0" smtClean="0"/>
              <a:t>(%)</a:t>
            </a:r>
            <a:endParaRPr lang="fr-FR" b="0" dirty="0"/>
          </a:p>
        </p:txBody>
      </p:sp>
      <p:sp>
        <p:nvSpPr>
          <p:cNvPr id="10" name="CaixaDeTexto 1"/>
          <p:cNvSpPr txBox="1"/>
          <p:nvPr/>
        </p:nvSpPr>
        <p:spPr>
          <a:xfrm>
            <a:off x="3575720" y="6206637"/>
            <a:ext cx="1878072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OECD </a:t>
            </a:r>
            <a:r>
              <a:rPr lang="pl-PL" sz="800" i="1" dirty="0" err="1">
                <a:solidFill>
                  <a:srgbClr val="03365F"/>
                </a:solidFill>
                <a:latin typeface="Helvetica 55 Roman" pitchFamily="34" charset="0"/>
              </a:rPr>
              <a:t>Going</a:t>
            </a:r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 Digital Toolkit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802908"/>
            <a:ext cx="5213791" cy="43378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696" y="1778144"/>
            <a:ext cx="4852888" cy="44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902"/>
            <a:ext cx="9144001" cy="680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err="1" smtClean="0"/>
              <a:t>Coface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 </a:t>
            </a:r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err="1" smtClean="0"/>
              <a:t>assessments</a:t>
            </a:r>
            <a:endParaRPr lang="fr-FR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1" y="1335931"/>
            <a:ext cx="7729189" cy="45635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1358615"/>
            <a:ext cx="768312" cy="4536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08" y="1344840"/>
            <a:ext cx="906764" cy="456355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4552" y="3227481"/>
            <a:ext cx="323850" cy="270510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7968208" y="3212976"/>
            <a:ext cx="354019" cy="2681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err="1"/>
              <a:t>Coface</a:t>
            </a:r>
            <a:r>
              <a:rPr lang="en-US" dirty="0"/>
              <a:t> </a:t>
            </a:r>
            <a:r>
              <a:rPr lang="en-US" dirty="0" smtClean="0"/>
              <a:t>Webinar</a:t>
            </a:r>
            <a:r>
              <a:rPr lang="en-US" dirty="0"/>
              <a:t>: </a:t>
            </a:r>
            <a:r>
              <a:rPr lang="pl-PL" dirty="0" smtClean="0"/>
              <a:t>the </a:t>
            </a:r>
            <a:r>
              <a:rPr lang="en-US" dirty="0" smtClean="0"/>
              <a:t>impact </a:t>
            </a:r>
            <a:r>
              <a:rPr lang="en-US" dirty="0"/>
              <a:t>of COVID-19 </a:t>
            </a:r>
            <a:r>
              <a:rPr lang="en-US" dirty="0" smtClean="0"/>
              <a:t>on </a:t>
            </a:r>
            <a:r>
              <a:rPr lang="en-US" dirty="0"/>
              <a:t>the economy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2585360" y="2288596"/>
            <a:ext cx="4127500" cy="3588676"/>
          </a:xfrm>
        </p:spPr>
        <p:txBody>
          <a:bodyPr>
            <a:normAutofit/>
          </a:bodyPr>
          <a:lstStyle/>
          <a:p>
            <a:r>
              <a:rPr lang="de-DE" dirty="0" smtClean="0"/>
              <a:t>YOUR HOST</a:t>
            </a:r>
          </a:p>
          <a:p>
            <a:pPr lvl="1"/>
            <a:r>
              <a:rPr lang="en-GB" sz="2400" b="1" dirty="0" smtClean="0"/>
              <a:t>Declan Daly</a:t>
            </a:r>
            <a:endParaRPr lang="en-GB" sz="2400" b="1" dirty="0"/>
          </a:p>
          <a:p>
            <a:pPr lvl="1"/>
            <a:endParaRPr lang="pl-PL" sz="2400" b="1" dirty="0"/>
          </a:p>
          <a:p>
            <a:pPr lvl="1"/>
            <a:r>
              <a:rPr lang="en-GB" dirty="0" smtClean="0"/>
              <a:t>CEO </a:t>
            </a:r>
            <a:r>
              <a:rPr lang="en-GB" dirty="0"/>
              <a:t>Central &amp; Eastern </a:t>
            </a:r>
            <a:r>
              <a:rPr lang="en-GB" dirty="0" smtClean="0"/>
              <a:t>Europe Region</a:t>
            </a:r>
            <a:r>
              <a:rPr lang="en-GB" dirty="0"/>
              <a:t/>
            </a:r>
            <a:br>
              <a:rPr lang="en-GB" dirty="0"/>
            </a:br>
            <a:r>
              <a:rPr lang="de-DE" dirty="0" smtClean="0"/>
              <a:t>declan.daly@coface.com</a:t>
            </a:r>
            <a:endParaRPr lang="de-DE" dirty="0"/>
          </a:p>
          <a:p>
            <a:endParaRPr lang="de-AT" dirty="0" smtClean="0"/>
          </a:p>
          <a:p>
            <a:endParaRPr lang="de-DE" dirty="0" smtClean="0"/>
          </a:p>
          <a:p>
            <a:pPr lvl="1"/>
            <a:r>
              <a:rPr lang="en-GB" sz="2400" b="1" dirty="0"/>
              <a:t>Grzegorz </a:t>
            </a:r>
            <a:r>
              <a:rPr lang="en-GB" sz="2400" b="1" dirty="0" err="1"/>
              <a:t>Sielewicz</a:t>
            </a:r>
            <a:endParaRPr lang="en-GB" sz="2400" b="1" dirty="0"/>
          </a:p>
          <a:p>
            <a:pPr lvl="1"/>
            <a:endParaRPr lang="pl-PL" sz="2400" b="1" dirty="0"/>
          </a:p>
          <a:p>
            <a:pPr lvl="1"/>
            <a:r>
              <a:rPr lang="en-GB" b="0" dirty="0"/>
              <a:t>Economist </a:t>
            </a:r>
            <a:r>
              <a:rPr lang="en-GB" b="0" dirty="0" smtClean="0"/>
              <a:t>Central </a:t>
            </a:r>
            <a:r>
              <a:rPr lang="en-GB" b="0" dirty="0"/>
              <a:t>&amp; Eastern </a:t>
            </a:r>
            <a:r>
              <a:rPr lang="en-GB" b="0" dirty="0" smtClean="0"/>
              <a:t>Europe Region</a:t>
            </a:r>
            <a:br>
              <a:rPr lang="en-GB" b="0" dirty="0" smtClean="0"/>
            </a:br>
            <a:r>
              <a:rPr lang="de-DE" b="0" dirty="0" smtClean="0"/>
              <a:t>grzegorz.sielewicz@coface.com</a:t>
            </a:r>
            <a:endParaRPr lang="de-DE" b="0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921501" y="2514601"/>
            <a:ext cx="3581400" cy="2933700"/>
          </a:xfrm>
        </p:spPr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pPr lvl="1"/>
            <a:r>
              <a:rPr lang="de-DE" b="0" dirty="0" err="1" smtClean="0"/>
              <a:t>Please</a:t>
            </a:r>
            <a:r>
              <a:rPr lang="de-DE" b="0" dirty="0" smtClean="0"/>
              <a:t> </a:t>
            </a:r>
            <a:r>
              <a:rPr lang="de-DE" b="0" dirty="0" err="1" smtClean="0"/>
              <a:t>submit</a:t>
            </a:r>
            <a:r>
              <a:rPr lang="de-DE" b="0" dirty="0" smtClean="0"/>
              <a:t> </a:t>
            </a:r>
            <a:r>
              <a:rPr lang="de-DE" b="0" dirty="0" err="1" smtClean="0"/>
              <a:t>any</a:t>
            </a:r>
            <a:r>
              <a:rPr lang="de-DE" b="0" dirty="0" smtClean="0"/>
              <a:t> </a:t>
            </a:r>
            <a:r>
              <a:rPr lang="de-DE" b="0" dirty="0" err="1" smtClean="0"/>
              <a:t>questions</a:t>
            </a:r>
            <a:r>
              <a:rPr lang="de-DE" b="0" dirty="0" smtClean="0"/>
              <a:t> in </a:t>
            </a:r>
            <a:br>
              <a:rPr lang="de-DE" b="0" dirty="0" smtClean="0"/>
            </a:b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Questions</a:t>
            </a:r>
            <a:r>
              <a:rPr lang="de-DE" b="0" dirty="0" smtClean="0"/>
              <a:t> Panel. </a:t>
            </a:r>
          </a:p>
          <a:p>
            <a:pPr lvl="1"/>
            <a:endParaRPr lang="de-DE" b="0" dirty="0" smtClean="0"/>
          </a:p>
          <a:p>
            <a:pPr lvl="1"/>
            <a:r>
              <a:rPr lang="de-DE" b="0" dirty="0" err="1" smtClean="0"/>
              <a:t>Your</a:t>
            </a:r>
            <a:r>
              <a:rPr lang="de-DE" b="0" dirty="0" smtClean="0"/>
              <a:t> </a:t>
            </a:r>
            <a:r>
              <a:rPr lang="de-DE" b="0" dirty="0" err="1" smtClean="0"/>
              <a:t>host</a:t>
            </a:r>
            <a:r>
              <a:rPr lang="de-DE" b="0" dirty="0" smtClean="0"/>
              <a:t> will </a:t>
            </a:r>
            <a:r>
              <a:rPr lang="de-DE" b="0" dirty="0" err="1" smtClean="0"/>
              <a:t>answer</a:t>
            </a:r>
            <a:r>
              <a:rPr lang="de-DE" b="0" dirty="0" smtClean="0"/>
              <a:t> </a:t>
            </a:r>
            <a:r>
              <a:rPr lang="de-DE" b="0" dirty="0" err="1" smtClean="0"/>
              <a:t>them</a:t>
            </a:r>
            <a:r>
              <a:rPr lang="de-DE" b="0" dirty="0" smtClean="0"/>
              <a:t> </a:t>
            </a:r>
            <a:r>
              <a:rPr lang="de-DE" b="0" dirty="0" err="1" smtClean="0"/>
              <a:t>at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end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presentation</a:t>
            </a:r>
            <a:r>
              <a:rPr lang="de-DE" b="0" dirty="0" smtClean="0"/>
              <a:t>.</a:t>
            </a:r>
            <a:endParaRPr lang="de-DE" b="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405102"/>
            <a:ext cx="1321052" cy="1989349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>
          <a:xfrm>
            <a:off x="983432" y="2276872"/>
            <a:ext cx="1296144" cy="199464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61B57C"/>
                </a:solidFill>
              </a:rPr>
              <a:t>COFACE, THE MOST AGILE GLOBAL TRADE CREDIT PARTNER IN THE INDUSTRY</a:t>
            </a:r>
            <a:endParaRPr lang="fr-FR" dirty="0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67756" y="0"/>
            <a:ext cx="2514435" cy="1149032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>
            <a:spAutoFit/>
          </a:bodyPr>
          <a:lstStyle/>
          <a:p>
            <a:r>
              <a:rPr lang="en-GB" sz="1300" dirty="0">
                <a:solidFill>
                  <a:srgbClr val="595959"/>
                </a:solidFill>
              </a:rPr>
              <a:t>To change the image: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</a:rPr>
              <a:t>Right click on the slide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</a:rPr>
              <a:t>Click “Format background”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</a:rPr>
              <a:t>Choose your image </a:t>
            </a:r>
            <a:br>
              <a:rPr lang="en-GB" sz="1300" dirty="0">
                <a:solidFill>
                  <a:srgbClr val="595959"/>
                </a:solidFill>
              </a:rPr>
            </a:br>
            <a:r>
              <a:rPr lang="en-GB" sz="1300" dirty="0">
                <a:solidFill>
                  <a:srgbClr val="595959"/>
                </a:solidFill>
              </a:rPr>
              <a:t>(Size: 1920x1080px)</a:t>
            </a: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134534" y="625316"/>
            <a:ext cx="5009213" cy="1491883"/>
          </a:xfrm>
          <a:prstGeom prst="rect">
            <a:avLst/>
          </a:prstGeom>
        </p:spPr>
        <p:txBody>
          <a:bodyPr lIns="121917" tIns="60958" rIns="121917" bIns="60958"/>
          <a:lstStyle>
            <a:lvl1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Printania Inline" panose="02000000000000000000" pitchFamily="50" charset="0"/>
              <a:buChar char=" 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73050" indent="-920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MS PMincho" panose="02020600040205080304" pitchFamily="18" charset="-128"/>
              <a:buChar char="┃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2300" indent="-1381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53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cap="all" dirty="0">
                <a:solidFill>
                  <a:schemeClr val="bg1"/>
                </a:solidFill>
              </a:rPr>
              <a:t>Q&amp;A Session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76" y="729931"/>
            <a:ext cx="3234757" cy="5462927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>
            <a:off x="1426633" y="1783253"/>
            <a:ext cx="4509168" cy="2935105"/>
            <a:chOff x="4573392" y="1447800"/>
            <a:chExt cx="3921619" cy="2552659"/>
          </a:xfrm>
        </p:grpSpPr>
        <p:sp>
          <p:nvSpPr>
            <p:cNvPr id="10" name="TextBox 6"/>
            <p:cNvSpPr txBox="1"/>
            <p:nvPr/>
          </p:nvSpPr>
          <p:spPr>
            <a:xfrm>
              <a:off x="4573392" y="1894764"/>
              <a:ext cx="3921618" cy="21056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100" dirty="0">
                  <a:solidFill>
                    <a:schemeClr val="tx2"/>
                  </a:solidFill>
                </a:rPr>
                <a:t>Please submit your text questions and comments using the Questions panel.</a:t>
              </a:r>
            </a:p>
            <a:p>
              <a:pPr algn="just"/>
              <a:endParaRPr lang="pl-PL" sz="2100" dirty="0">
                <a:solidFill>
                  <a:schemeClr val="tx2"/>
                </a:solidFill>
              </a:endParaRPr>
            </a:p>
            <a:p>
              <a:pPr algn="just"/>
              <a:endParaRPr lang="en-US" sz="2100" dirty="0">
                <a:solidFill>
                  <a:schemeClr val="tx2"/>
                </a:solidFill>
              </a:endParaRPr>
            </a:p>
            <a:p>
              <a:pPr algn="just"/>
              <a:r>
                <a:rPr lang="en-US" sz="2100" b="1" dirty="0">
                  <a:solidFill>
                    <a:schemeClr val="tx2"/>
                  </a:solidFill>
                </a:rPr>
                <a:t>Note: </a:t>
              </a:r>
              <a:r>
                <a:rPr lang="en-US" sz="2100" dirty="0">
                  <a:solidFill>
                    <a:schemeClr val="tx2"/>
                  </a:solidFill>
                </a:rPr>
                <a:t>Today’s presentation is being recorded and will be provided within the next few days.</a:t>
              </a:r>
              <a:endParaRPr lang="en-US" sz="21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4573393" y="1447800"/>
              <a:ext cx="3921618" cy="446964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Any questions?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COFACE, THE MOST AGILE GLOBAL TRADE CREDIT PARTNER IN THE INDUSTRY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fr-FR" dirty="0" err="1"/>
              <a:t>Lockdowns</a:t>
            </a:r>
            <a:r>
              <a:rPr lang="fr-FR" dirty="0"/>
              <a:t> are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eased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gradually</a:t>
            </a:r>
            <a:endParaRPr lang="fr-FR" cap="none" dirty="0"/>
          </a:p>
        </p:txBody>
      </p:sp>
      <p:sp>
        <p:nvSpPr>
          <p:cNvPr id="10" name="ZoneTexte 5"/>
          <p:cNvSpPr txBox="1"/>
          <p:nvPr/>
        </p:nvSpPr>
        <p:spPr>
          <a:xfrm>
            <a:off x="3503712" y="1466730"/>
            <a:ext cx="464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Stringency index </a:t>
            </a:r>
            <a:r>
              <a:rPr lang="en-US" sz="1400" dirty="0" smtClean="0">
                <a:solidFill>
                  <a:schemeClr val="tx2"/>
                </a:solidFill>
              </a:rPr>
              <a:t>(source: Oxford University)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45" y="2116407"/>
            <a:ext cx="7783513" cy="352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indicators</a:t>
            </a:r>
            <a:r>
              <a:rPr lang="fr-FR" dirty="0"/>
              <a:t>: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gradual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underway</a:t>
            </a:r>
            <a:endParaRPr lang="fr-FR" dirty="0"/>
          </a:p>
        </p:txBody>
      </p:sp>
      <p:sp>
        <p:nvSpPr>
          <p:cNvPr id="12" name="CaixaDeTexto 1"/>
          <p:cNvSpPr txBox="1"/>
          <p:nvPr/>
        </p:nvSpPr>
        <p:spPr>
          <a:xfrm>
            <a:off x="9552384" y="6297379"/>
            <a:ext cx="964361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Google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4284902" y="6176059"/>
            <a:ext cx="964361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Google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29" y="1588471"/>
            <a:ext cx="42291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814" y="1638758"/>
            <a:ext cx="4250691" cy="39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02162"/>
            <a:ext cx="11133461" cy="71096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fr-FR" dirty="0" err="1"/>
              <a:t>Lockdown</a:t>
            </a:r>
            <a:r>
              <a:rPr lang="fr-FR" dirty="0"/>
              <a:t>: a massive </a:t>
            </a:r>
            <a:r>
              <a:rPr lang="fr-FR" dirty="0" err="1"/>
              <a:t>shock</a:t>
            </a:r>
            <a:r>
              <a:rPr lang="fr-FR" dirty="0"/>
              <a:t> in Q2, but all </a:t>
            </a:r>
            <a:r>
              <a:rPr lang="fr-FR" dirty="0" err="1"/>
              <a:t>sectors</a:t>
            </a:r>
            <a:r>
              <a:rPr lang="fr-FR" dirty="0"/>
              <a:t> are not all in the </a:t>
            </a:r>
            <a:r>
              <a:rPr lang="fr-FR" dirty="0" err="1"/>
              <a:t>same</a:t>
            </a:r>
            <a:r>
              <a:rPr lang="fr-FR" dirty="0"/>
              <a:t> basket</a:t>
            </a:r>
            <a:endParaRPr lang="fr-FR" cap="non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909682"/>
            <a:ext cx="77184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15680" y="1223259"/>
            <a:ext cx="489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Estimated shocks on net debt and turnover by sector in Q2 2020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(listed companies, sources: </a:t>
            </a:r>
            <a:r>
              <a:rPr lang="en-US" sz="1400" dirty="0" err="1" smtClean="0">
                <a:solidFill>
                  <a:schemeClr val="tx2"/>
                </a:solidFill>
              </a:rPr>
              <a:t>Coface</a:t>
            </a:r>
            <a:r>
              <a:rPr lang="en-US" sz="1400" dirty="0" smtClean="0">
                <a:solidFill>
                  <a:schemeClr val="tx2"/>
                </a:solidFill>
              </a:rPr>
              <a:t> and Thomson Reuters)</a:t>
            </a:r>
          </a:p>
        </p:txBody>
      </p:sp>
      <p:sp>
        <p:nvSpPr>
          <p:cNvPr id="9" name="Corde 2"/>
          <p:cNvSpPr/>
          <p:nvPr/>
        </p:nvSpPr>
        <p:spPr>
          <a:xfrm rot="9845263">
            <a:off x="5455391" y="2443446"/>
            <a:ext cx="2692995" cy="3057256"/>
          </a:xfrm>
          <a:prstGeom prst="chord">
            <a:avLst>
              <a:gd name="adj1" fmla="val 2700000"/>
              <a:gd name="adj2" fmla="val 16119757"/>
            </a:avLst>
          </a:prstGeom>
          <a:noFill/>
          <a:ln w="12700" cap="rnd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3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3461" cy="37856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fr-FR" dirty="0"/>
              <a:t>Beyond Q2, </a:t>
            </a:r>
            <a:r>
              <a:rPr lang="fr-FR" dirty="0" err="1"/>
              <a:t>differentiated</a:t>
            </a:r>
            <a:r>
              <a:rPr lang="fr-FR" dirty="0"/>
              <a:t> </a:t>
            </a:r>
            <a:r>
              <a:rPr lang="fr-FR" dirty="0" err="1"/>
              <a:t>recoveries</a:t>
            </a:r>
            <a:endParaRPr lang="fr-FR" cap="none" dirty="0"/>
          </a:p>
        </p:txBody>
      </p:sp>
      <p:sp>
        <p:nvSpPr>
          <p:cNvPr id="7" name="ZoneTexte 9"/>
          <p:cNvSpPr txBox="1"/>
          <p:nvPr/>
        </p:nvSpPr>
        <p:spPr>
          <a:xfrm>
            <a:off x="2468663" y="727405"/>
            <a:ext cx="795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Forecast of COVID-19 impact on selected global sector sales compared to a scenario without </a:t>
            </a:r>
            <a:r>
              <a:rPr lang="en-US" sz="1400" b="1" dirty="0" smtClean="0">
                <a:solidFill>
                  <a:schemeClr val="tx2"/>
                </a:solidFill>
              </a:rPr>
              <a:t>COVID-19 </a:t>
            </a:r>
            <a:r>
              <a:rPr lang="en-US" sz="1400" dirty="0" smtClean="0">
                <a:solidFill>
                  <a:schemeClr val="tx2"/>
                </a:solidFill>
              </a:rPr>
              <a:t>(turnover of listed companies)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81" y="1177113"/>
            <a:ext cx="3136265" cy="29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3" y="1194190"/>
            <a:ext cx="3120266" cy="289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82" y="4017730"/>
            <a:ext cx="3136264" cy="28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985741"/>
            <a:ext cx="3120265" cy="287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fr-FR" dirty="0"/>
              <a:t>World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 in 2020: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in 2009</a:t>
            </a:r>
            <a:endParaRPr lang="fr-FR" cap="non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58" y="2464174"/>
            <a:ext cx="34956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5"/>
          <p:cNvSpPr txBox="1"/>
          <p:nvPr/>
        </p:nvSpPr>
        <p:spPr>
          <a:xfrm>
            <a:off x="1677430" y="1524902"/>
            <a:ext cx="348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W</a:t>
            </a:r>
            <a:r>
              <a:rPr lang="en-US" sz="1400" b="1" dirty="0" smtClean="0">
                <a:solidFill>
                  <a:schemeClr val="tx2"/>
                </a:solidFill>
              </a:rPr>
              <a:t>orld GDP growth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Coface’s</a:t>
            </a:r>
            <a:r>
              <a:rPr lang="en-US" sz="1400" dirty="0" smtClean="0">
                <a:solidFill>
                  <a:schemeClr val="tx2"/>
                </a:solidFill>
              </a:rPr>
              <a:t> forecast, %)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348880"/>
            <a:ext cx="3814445" cy="397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7"/>
          <p:cNvSpPr txBox="1"/>
          <p:nvPr/>
        </p:nvSpPr>
        <p:spPr>
          <a:xfrm>
            <a:off x="6119148" y="1558218"/>
            <a:ext cx="348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/>
                </a:solidFill>
              </a:rPr>
              <a:t>Coface’s</a:t>
            </a:r>
            <a:r>
              <a:rPr lang="en-US" sz="1400" b="1" dirty="0" smtClean="0">
                <a:solidFill>
                  <a:schemeClr val="tx2"/>
                </a:solidFill>
              </a:rPr>
              <a:t> GDP growth forecasts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24651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German industries: The pressure is strong</a:t>
            </a:r>
            <a:endParaRPr lang="fr-FR" cap="none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5"/>
          </p:nvPr>
        </p:nvSpPr>
        <p:spPr>
          <a:xfrm>
            <a:off x="729994" y="1289676"/>
            <a:ext cx="4106863" cy="554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ifo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in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sectors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b="0" dirty="0" smtClean="0"/>
              <a:t>(in </a:t>
            </a:r>
            <a:r>
              <a:rPr lang="de-DE" sz="1600" b="0" dirty="0" err="1" smtClean="0"/>
              <a:t>points</a:t>
            </a:r>
            <a:r>
              <a:rPr lang="de-DE" sz="1600" b="0" dirty="0" smtClean="0"/>
              <a:t>)</a:t>
            </a:r>
            <a:endParaRPr lang="de-DE" sz="1600" b="0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6238428" y="1289676"/>
            <a:ext cx="4106863" cy="55440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err="1"/>
              <a:t>Ifo</a:t>
            </a:r>
            <a:r>
              <a:rPr lang="en-US" sz="1600" dirty="0"/>
              <a:t> survey May: How many months does it take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to </a:t>
            </a:r>
            <a:r>
              <a:rPr lang="en-US" sz="1600" dirty="0" err="1" smtClean="0"/>
              <a:t>normalise</a:t>
            </a:r>
            <a:r>
              <a:rPr lang="en-US" sz="1600" dirty="0" smtClean="0"/>
              <a:t> </a:t>
            </a:r>
            <a:r>
              <a:rPr lang="en-US" sz="1600" dirty="0"/>
              <a:t>the business situation?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400" b="0" dirty="0" smtClean="0"/>
              <a:t>(</a:t>
            </a:r>
            <a:r>
              <a:rPr lang="de-DE" sz="1400" b="0" dirty="0" err="1" smtClean="0"/>
              <a:t>average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and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range</a:t>
            </a:r>
            <a:r>
              <a:rPr lang="de-DE" sz="1400" b="0" dirty="0" smtClean="0"/>
              <a:t> in </a:t>
            </a:r>
            <a:r>
              <a:rPr lang="de-DE" sz="1400" b="0" dirty="0" err="1" smtClean="0"/>
              <a:t>months</a:t>
            </a:r>
            <a:r>
              <a:rPr lang="de-DE" sz="1400" b="0" dirty="0" smtClean="0"/>
              <a:t>)</a:t>
            </a:r>
            <a:endParaRPr lang="de-DE" sz="1200" b="0" dirty="0"/>
          </a:p>
        </p:txBody>
      </p:sp>
      <p:sp>
        <p:nvSpPr>
          <p:cNvPr id="13" name="Textfeld 9"/>
          <p:cNvSpPr txBox="1"/>
          <p:nvPr/>
        </p:nvSpPr>
        <p:spPr>
          <a:xfrm>
            <a:off x="8976320" y="6177541"/>
            <a:ext cx="9893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>
                <a:solidFill>
                  <a:schemeClr val="tx2"/>
                </a:solidFill>
              </a:rPr>
              <a:t>Source: ifo, </a:t>
            </a:r>
            <a:r>
              <a:rPr lang="de-DE" sz="900" i="1" dirty="0" err="1" smtClean="0">
                <a:solidFill>
                  <a:schemeClr val="tx2"/>
                </a:solidFill>
              </a:rPr>
              <a:t>Coface</a:t>
            </a:r>
            <a:endParaRPr lang="de-DE" sz="900" i="1" dirty="0" smtClean="0">
              <a:solidFill>
                <a:schemeClr val="tx2"/>
              </a:solidFill>
            </a:endParaRPr>
          </a:p>
        </p:txBody>
      </p:sp>
      <p:sp>
        <p:nvSpPr>
          <p:cNvPr id="14" name="Textfeld 12"/>
          <p:cNvSpPr txBox="1"/>
          <p:nvPr/>
        </p:nvSpPr>
        <p:spPr>
          <a:xfrm>
            <a:off x="3256606" y="6165529"/>
            <a:ext cx="1531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>
                <a:solidFill>
                  <a:schemeClr val="tx2"/>
                </a:solidFill>
              </a:rPr>
              <a:t>Source: ifo, </a:t>
            </a:r>
            <a:r>
              <a:rPr lang="de-DE" sz="900" i="1" dirty="0" err="1" smtClean="0">
                <a:solidFill>
                  <a:schemeClr val="tx2"/>
                </a:solidFill>
              </a:rPr>
              <a:t>Datastream</a:t>
            </a:r>
            <a:r>
              <a:rPr lang="de-DE" sz="900" i="1" dirty="0" smtClean="0">
                <a:solidFill>
                  <a:schemeClr val="tx2"/>
                </a:solidFill>
              </a:rPr>
              <a:t>, </a:t>
            </a:r>
            <a:r>
              <a:rPr lang="de-DE" sz="900" i="1" dirty="0" err="1" smtClean="0">
                <a:solidFill>
                  <a:schemeClr val="tx2"/>
                </a:solidFill>
              </a:rPr>
              <a:t>Coface</a:t>
            </a:r>
            <a:endParaRPr lang="de-DE" sz="900" i="1" dirty="0" smtClean="0">
              <a:solidFill>
                <a:schemeClr val="tx2"/>
              </a:solidFill>
            </a:endParaRPr>
          </a:p>
        </p:txBody>
      </p:sp>
      <p:pic>
        <p:nvPicPr>
          <p:cNvPr id="15" name="Inhaltsplatzhalter 4"/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731582" y="2067693"/>
            <a:ext cx="4105275" cy="4105051"/>
          </a:xfrm>
          <a:prstGeom prst="rect">
            <a:avLst/>
          </a:prstGeom>
        </p:spPr>
      </p:pic>
      <p:pic>
        <p:nvPicPr>
          <p:cNvPr id="16" name="Inhaltsplatzhalter 6"/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6240016" y="2067693"/>
            <a:ext cx="4105275" cy="41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smtClean="0"/>
              <a:t>One of The </a:t>
            </a:r>
            <a:r>
              <a:rPr lang="pl-PL" dirty="0" err="1" smtClean="0"/>
              <a:t>deep</a:t>
            </a:r>
            <a:r>
              <a:rPr lang="en-US" dirty="0" smtClean="0"/>
              <a:t>e</a:t>
            </a:r>
            <a:r>
              <a:rPr lang="pl-PL" dirty="0" err="1" smtClean="0"/>
              <a:t>st</a:t>
            </a:r>
            <a:r>
              <a:rPr lang="en-US" dirty="0" smtClean="0"/>
              <a:t> </a:t>
            </a:r>
            <a:r>
              <a:rPr lang="pl-PL" dirty="0" err="1" smtClean="0"/>
              <a:t>recession</a:t>
            </a:r>
            <a:r>
              <a:rPr lang="en-US" dirty="0" smtClean="0"/>
              <a:t> </a:t>
            </a:r>
            <a:r>
              <a:rPr lang="pl-PL" dirty="0" smtClean="0"/>
              <a:t>in CEE </a:t>
            </a:r>
            <a:r>
              <a:rPr lang="pl-PL" dirty="0" err="1" smtClean="0"/>
              <a:t>since</a:t>
            </a:r>
            <a:r>
              <a:rPr lang="pl-PL" dirty="0" smtClean="0"/>
              <a:t> </a:t>
            </a:r>
            <a:r>
              <a:rPr lang="pl-PL" dirty="0" err="1" smtClean="0"/>
              <a:t>transformation</a:t>
            </a:r>
            <a:endParaRPr lang="fr-FR" cap="none" dirty="0"/>
          </a:p>
        </p:txBody>
      </p:sp>
      <p:sp>
        <p:nvSpPr>
          <p:cNvPr id="9" name="CaixaDeTexto 1"/>
          <p:cNvSpPr txBox="1"/>
          <p:nvPr/>
        </p:nvSpPr>
        <p:spPr>
          <a:xfrm>
            <a:off x="9840416" y="5877272"/>
            <a:ext cx="1400377" cy="24621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800" i="1" dirty="0">
                <a:solidFill>
                  <a:srgbClr val="03365F"/>
                </a:solidFill>
                <a:latin typeface="Helvetica 55 Roman" pitchFamily="34" charset="0"/>
              </a:rPr>
              <a:t>Source</a:t>
            </a:r>
            <a:r>
              <a:rPr lang="en-GB" sz="800" i="1" dirty="0">
                <a:solidFill>
                  <a:srgbClr val="03365F"/>
                </a:solidFill>
                <a:latin typeface="Helvetica 55 Roman" pitchFamily="34" charset="0"/>
              </a:rPr>
              <a:t>: </a:t>
            </a:r>
            <a:r>
              <a:rPr lang="pl-PL" sz="800" i="1" dirty="0" smtClean="0">
                <a:solidFill>
                  <a:srgbClr val="03365F"/>
                </a:solidFill>
                <a:latin typeface="Helvetica 55 Roman" pitchFamily="34" charset="0"/>
              </a:rPr>
              <a:t>Eurostat, </a:t>
            </a:r>
            <a:r>
              <a:rPr lang="pl-PL" sz="800" i="1" dirty="0" err="1" smtClean="0">
                <a:solidFill>
                  <a:srgbClr val="03365F"/>
                </a:solidFill>
                <a:latin typeface="Helvetica 55 Roman" pitchFamily="34" charset="0"/>
              </a:rPr>
              <a:t>Coface</a:t>
            </a:r>
            <a:endParaRPr lang="en-GB" sz="8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3072272" y="1396186"/>
            <a:ext cx="5111960" cy="55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 smtClean="0"/>
              <a:t>GDP </a:t>
            </a:r>
            <a:r>
              <a:rPr lang="pl-PL" sz="2000" dirty="0" err="1" smtClean="0"/>
              <a:t>growth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dirty="0" smtClean="0"/>
              <a:t>(%</a:t>
            </a:r>
            <a:r>
              <a:rPr lang="pl-PL" sz="2000" b="0" dirty="0" smtClean="0"/>
              <a:t>, 2009 data and </a:t>
            </a:r>
            <a:r>
              <a:rPr lang="pl-PL" sz="2000" b="0" dirty="0" err="1" smtClean="0"/>
              <a:t>latest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Coface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forecasts</a:t>
            </a:r>
            <a:r>
              <a:rPr lang="pl-PL" sz="2000" b="0" dirty="0" smtClean="0"/>
              <a:t> for 2020 and 2021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16" y="2137359"/>
            <a:ext cx="7848872" cy="40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">
  <a:themeElements>
    <a:clrScheme name="Coface">
      <a:dk1>
        <a:srgbClr val="213588"/>
      </a:dk1>
      <a:lt1>
        <a:sysClr val="window" lastClr="FFFFFF"/>
      </a:lt1>
      <a:dk2>
        <a:srgbClr val="D23B3B"/>
      </a:dk2>
      <a:lt2>
        <a:srgbClr val="7B7D87"/>
      </a:lt2>
      <a:accent1>
        <a:srgbClr val="1EB8D8"/>
      </a:accent1>
      <a:accent2>
        <a:srgbClr val="F2F2F3"/>
      </a:accent2>
      <a:accent3>
        <a:srgbClr val="38393E"/>
      </a:accent3>
      <a:accent4>
        <a:srgbClr val="FFC000"/>
      </a:accent4>
      <a:accent5>
        <a:srgbClr val="4472C4"/>
      </a:accent5>
      <a:accent6>
        <a:srgbClr val="51BD89"/>
      </a:accent6>
      <a:hlink>
        <a:srgbClr val="0563C1"/>
      </a:hlink>
      <a:folHlink>
        <a:srgbClr val="954F72"/>
      </a:folHlink>
    </a:clrScheme>
    <a:fontScheme name="Helvetica">
      <a:majorFont>
        <a:latin typeface="HelveticaNeueLT Pro 95 Blk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2"/>
            </a:solidFill>
            <a:latin typeface="Helvetica 55 Roman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face Template  4/3">
  <a:themeElements>
    <a:clrScheme name="Coface Guidelines 2">
      <a:dk1>
        <a:sysClr val="windowText" lastClr="000000"/>
      </a:dk1>
      <a:lt1>
        <a:sysClr val="window" lastClr="FFFFFF"/>
      </a:lt1>
      <a:dk2>
        <a:srgbClr val="03365F"/>
      </a:dk2>
      <a:lt2>
        <a:srgbClr val="6A7292"/>
      </a:lt2>
      <a:accent1>
        <a:srgbClr val="61B57C"/>
      </a:accent1>
      <a:accent2>
        <a:srgbClr val="E06E2B"/>
      </a:accent2>
      <a:accent3>
        <a:srgbClr val="C1A52A"/>
      </a:accent3>
      <a:accent4>
        <a:srgbClr val="18B3B9"/>
      </a:accent4>
      <a:accent5>
        <a:srgbClr val="C40070"/>
      </a:accent5>
      <a:accent6>
        <a:srgbClr val="ED4447"/>
      </a:accent6>
      <a:hlink>
        <a:srgbClr val="1D3661"/>
      </a:hlink>
      <a:folHlink>
        <a:srgbClr val="1D3661"/>
      </a:folHlink>
    </a:clrScheme>
    <a:fontScheme name="Cof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rnd">
          <a:noFill/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tx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70628 1134 Coface - Template VUK 4-3.potx" id="{707B8076-C288-44A6-8B3B-03C8A2DCCDC3}" vid="{A08F42F4-3EB2-4FE5-9A96-F27DDA0A16FB}"/>
    </a:ext>
  </a:extLst>
</a:theme>
</file>

<file path=ppt/theme/theme3.xml><?xml version="1.0" encoding="utf-8"?>
<a:theme xmlns:a="http://schemas.openxmlformats.org/drawingml/2006/main" name="2_Coface Template  4/3">
  <a:themeElements>
    <a:clrScheme name="Coface">
      <a:dk1>
        <a:sysClr val="windowText" lastClr="000000"/>
      </a:dk1>
      <a:lt1>
        <a:sysClr val="window" lastClr="FFFFFF"/>
      </a:lt1>
      <a:dk2>
        <a:srgbClr val="03365F"/>
      </a:dk2>
      <a:lt2>
        <a:srgbClr val="6A7292"/>
      </a:lt2>
      <a:accent1>
        <a:srgbClr val="61B57C"/>
      </a:accent1>
      <a:accent2>
        <a:srgbClr val="E06E2B"/>
      </a:accent2>
      <a:accent3>
        <a:srgbClr val="C1A52A"/>
      </a:accent3>
      <a:accent4>
        <a:srgbClr val="18B3B9"/>
      </a:accent4>
      <a:accent5>
        <a:srgbClr val="C40070"/>
      </a:accent5>
      <a:accent6>
        <a:srgbClr val="ED4447"/>
      </a:accent6>
      <a:hlink>
        <a:srgbClr val="1D3661"/>
      </a:hlink>
      <a:folHlink>
        <a:srgbClr val="1D3661"/>
      </a:folHlink>
    </a:clrScheme>
    <a:fontScheme name="Cof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rnd">
          <a:noFill/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tx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70628 1134 Coface - Template VUK 4-3.potx" id="{707B8076-C288-44A6-8B3B-03C8A2DCCDC3}" vid="{A08F42F4-3EB2-4FE5-9A96-F27DDA0A16F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89515</TotalTime>
  <Words>903</Words>
  <Application>Microsoft Office PowerPoint</Application>
  <PresentationFormat>Panoramiczny</PresentationFormat>
  <Paragraphs>153</Paragraphs>
  <Slides>20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33" baseType="lpstr">
      <vt:lpstr>Arial</vt:lpstr>
      <vt:lpstr>Arial Narrow</vt:lpstr>
      <vt:lpstr>Calibri</vt:lpstr>
      <vt:lpstr>Helvetica 55 Roman</vt:lpstr>
      <vt:lpstr>HelveticaNeueLT Pro 55 Roman</vt:lpstr>
      <vt:lpstr>HelveticaNeueLT Pro 65 Md</vt:lpstr>
      <vt:lpstr>HelveticaNeueLT Pro 95 Blk</vt:lpstr>
      <vt:lpstr>MS PMincho</vt:lpstr>
      <vt:lpstr>Printania Inline</vt:lpstr>
      <vt:lpstr>Wingdings</vt:lpstr>
      <vt:lpstr>FR</vt:lpstr>
      <vt:lpstr>Coface Template  4/3</vt:lpstr>
      <vt:lpstr>2_Coface Template  4/3</vt:lpstr>
      <vt:lpstr>Prezentacja programu PowerPoint</vt:lpstr>
      <vt:lpstr>Coface Webinar: the impact of COVID-19 on the economy</vt:lpstr>
      <vt:lpstr>Lockdowns are being eased very gradually</vt:lpstr>
      <vt:lpstr>High frequency indicators: a very gradual recovery is now underway</vt:lpstr>
      <vt:lpstr>Lockdown: a massive shock in Q2, but all sectors are not all in the same basket</vt:lpstr>
      <vt:lpstr>Beyond Q2, differentiated recoveries</vt:lpstr>
      <vt:lpstr>World economic growth in 2020: lower than in 2009</vt:lpstr>
      <vt:lpstr>German industries: The pressure is strong</vt:lpstr>
      <vt:lpstr>One of The deepest recession in CEE since transformation</vt:lpstr>
      <vt:lpstr>CEE: Promptly introduced restrictions</vt:lpstr>
      <vt:lpstr>Is it the End of cee growth driven by household consumption?</vt:lpstr>
      <vt:lpstr>slow and gradual rebound has started</vt:lpstr>
      <vt:lpstr>Contracted demand and lockdown took a toll on manufacturing</vt:lpstr>
      <vt:lpstr>Russia: The covid-19 impact comes with a delay</vt:lpstr>
      <vt:lpstr>Weak perspectives for Tourism</vt:lpstr>
      <vt:lpstr>CEE Labour costs remain attractive amid an increase of productivity</vt:lpstr>
      <vt:lpstr>Digitalisation will attract an inflow of services outsourcing to CEE</vt:lpstr>
      <vt:lpstr>Prezentacja programu PowerPoint</vt:lpstr>
      <vt:lpstr>Coface Sector risk assessments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SIELEWICZ Grzegorz</cp:lastModifiedBy>
  <cp:revision>667</cp:revision>
  <cp:lastPrinted>2020-03-19T09:36:03Z</cp:lastPrinted>
  <dcterms:created xsi:type="dcterms:W3CDTF">2015-01-16T09:09:07Z</dcterms:created>
  <dcterms:modified xsi:type="dcterms:W3CDTF">2020-06-16T13:22:45Z</dcterms:modified>
</cp:coreProperties>
</file>